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0"/>
    <p:sldId id="257" r:id="rId51"/>
    <p:sldId id="258" r:id="rId52"/>
    <p:sldId id="259" r:id="rId53"/>
    <p:sldId id="260" r:id="rId54"/>
    <p:sldId id="261" r:id="rId55"/>
    <p:sldId id="262" r:id="rId56"/>
    <p:sldId id="263" r:id="rId57"/>
    <p:sldId id="264" r:id="rId58"/>
    <p:sldId id="265" r:id="rId59"/>
    <p:sldId id="266" r:id="rId60"/>
  </p:sldIdLst>
  <p:sldSz cx="18288000" cy="10287000"/>
  <p:notesSz cx="6858000" cy="9144000"/>
  <p:embeddedFontLst>
    <p:embeddedFont>
      <p:font typeface="Anonymous Pro" charset="1" panose="02060609030202000504"/>
      <p:regular r:id="rId6"/>
    </p:embeddedFont>
    <p:embeddedFont>
      <p:font typeface="Anonymous Pro Bold" charset="1" panose="02060809030202000504"/>
      <p:regular r:id="rId7"/>
    </p:embeddedFont>
    <p:embeddedFont>
      <p:font typeface="Anonymous Pro Italics" charset="1" panose="02060609030202000504"/>
      <p:regular r:id="rId8"/>
    </p:embeddedFont>
    <p:embeddedFont>
      <p:font typeface="Anonymous Pro Bold Italics" charset="1" panose="020608090302020005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Canva Sans 2" charset="1" panose="020B0503030501040103"/>
      <p:regular r:id="rId14"/>
    </p:embeddedFont>
    <p:embeddedFont>
      <p:font typeface="Canva Sans 2 Bold" charset="1" panose="020B0803030501040103"/>
      <p:regular r:id="rId15"/>
    </p:embeddedFont>
    <p:embeddedFont>
      <p:font typeface="Canva Sans 2 Italics" charset="1" panose="020B0503030501040103"/>
      <p:regular r:id="rId16"/>
    </p:embeddedFont>
    <p:embeddedFont>
      <p:font typeface="Canva Sans 2 Bold Italics" charset="1" panose="020B0803030501040103"/>
      <p:regular r:id="rId17"/>
    </p:embeddedFont>
    <p:embeddedFont>
      <p:font typeface="Canva Sans 1" charset="1" panose="020B0503030501040103"/>
      <p:regular r:id="rId18"/>
    </p:embeddedFont>
    <p:embeddedFont>
      <p:font typeface="Canva Sans 1 Bold" charset="1" panose="020B0803030501040103"/>
      <p:regular r:id="rId19"/>
    </p:embeddedFont>
    <p:embeddedFont>
      <p:font typeface="Canva Sans 1 Italics" charset="1" panose="020B0503030501040103"/>
      <p:regular r:id="rId20"/>
    </p:embeddedFont>
    <p:embeddedFont>
      <p:font typeface="Canva Sans 1 Bold Italics" charset="1" panose="020B0803030501040103"/>
      <p:regular r:id="rId21"/>
    </p:embeddedFont>
    <p:embeddedFont>
      <p:font typeface="Canva Sans 1 Medium" charset="1" panose="020B0603030501040103"/>
      <p:regular r:id="rId22"/>
    </p:embeddedFont>
    <p:embeddedFont>
      <p:font typeface="Canva Sans 1 Medium Italics" charset="1" panose="020B0603030501040103"/>
      <p:regular r:id="rId23"/>
    </p:embeddedFont>
    <p:embeddedFont>
      <p:font typeface="Clear Sans" charset="1" panose="020B0503030202020304"/>
      <p:regular r:id="rId24"/>
    </p:embeddedFont>
    <p:embeddedFont>
      <p:font typeface="Clear Sans Bold" charset="1" panose="020B0803030202020304"/>
      <p:regular r:id="rId25"/>
    </p:embeddedFont>
    <p:embeddedFont>
      <p:font typeface="Clear Sans Italics" charset="1" panose="020B0503030202090304"/>
      <p:regular r:id="rId26"/>
    </p:embeddedFont>
    <p:embeddedFont>
      <p:font typeface="Clear Sans Bold Italics" charset="1" panose="020B0803030202090304"/>
      <p:regular r:id="rId27"/>
    </p:embeddedFont>
    <p:embeddedFont>
      <p:font typeface="Clear Sans Thin" charset="1" panose="020B0203030202020304"/>
      <p:regular r:id="rId28"/>
    </p:embeddedFont>
    <p:embeddedFont>
      <p:font typeface="Clear Sans Light" charset="1" panose="020B0303030202020304"/>
      <p:regular r:id="rId29"/>
    </p:embeddedFont>
    <p:embeddedFont>
      <p:font typeface="Clear Sans Medium" charset="1" panose="020B0603030202020304"/>
      <p:regular r:id="rId30"/>
    </p:embeddedFont>
    <p:embeddedFont>
      <p:font typeface="Clear Sans Medium Italics" charset="1" panose="020B0603030202090304"/>
      <p:regular r:id="rId31"/>
    </p:embeddedFont>
    <p:embeddedFont>
      <p:font typeface="Montserrat" charset="1" panose="00000500000000000000"/>
      <p:regular r:id="rId32"/>
    </p:embeddedFont>
    <p:embeddedFont>
      <p:font typeface="Montserrat Bold" charset="1" panose="00000800000000000000"/>
      <p:regular r:id="rId33"/>
    </p:embeddedFont>
    <p:embeddedFont>
      <p:font typeface="Montserrat Italics" charset="1" panose="00000500000000000000"/>
      <p:regular r:id="rId34"/>
    </p:embeddedFont>
    <p:embeddedFont>
      <p:font typeface="Montserrat Bold Italics" charset="1" panose="00000800000000000000"/>
      <p:regular r:id="rId35"/>
    </p:embeddedFont>
    <p:embeddedFont>
      <p:font typeface="Montserrat Thin" charset="1" panose="00000300000000000000"/>
      <p:regular r:id="rId36"/>
    </p:embeddedFont>
    <p:embeddedFont>
      <p:font typeface="Montserrat Thin Italics" charset="1" panose="00000300000000000000"/>
      <p:regular r:id="rId37"/>
    </p:embeddedFont>
    <p:embeddedFont>
      <p:font typeface="Montserrat Extra-Light" charset="1" panose="00000300000000000000"/>
      <p:regular r:id="rId38"/>
    </p:embeddedFont>
    <p:embeddedFont>
      <p:font typeface="Montserrat Extra-Light Italics" charset="1" panose="00000300000000000000"/>
      <p:regular r:id="rId39"/>
    </p:embeddedFont>
    <p:embeddedFont>
      <p:font typeface="Montserrat Light" charset="1" panose="00000400000000000000"/>
      <p:regular r:id="rId40"/>
    </p:embeddedFont>
    <p:embeddedFont>
      <p:font typeface="Montserrat Light Italics" charset="1" panose="00000400000000000000"/>
      <p:regular r:id="rId41"/>
    </p:embeddedFont>
    <p:embeddedFont>
      <p:font typeface="Montserrat Medium" charset="1" panose="00000600000000000000"/>
      <p:regular r:id="rId42"/>
    </p:embeddedFont>
    <p:embeddedFont>
      <p:font typeface="Montserrat Medium Italics" charset="1" panose="00000600000000000000"/>
      <p:regular r:id="rId43"/>
    </p:embeddedFont>
    <p:embeddedFont>
      <p:font typeface="Montserrat Semi-Bold" charset="1" panose="00000700000000000000"/>
      <p:regular r:id="rId44"/>
    </p:embeddedFont>
    <p:embeddedFont>
      <p:font typeface="Montserrat Semi-Bold Italics" charset="1" panose="00000700000000000000"/>
      <p:regular r:id="rId45"/>
    </p:embeddedFont>
    <p:embeddedFont>
      <p:font typeface="Montserrat Ultra-Bold" charset="1" panose="00000900000000000000"/>
      <p:regular r:id="rId46"/>
    </p:embeddedFont>
    <p:embeddedFont>
      <p:font typeface="Montserrat Ultra-Bold Italics" charset="1" panose="00000900000000000000"/>
      <p:regular r:id="rId47"/>
    </p:embeddedFont>
    <p:embeddedFont>
      <p:font typeface="Montserrat Heavy" charset="1" panose="00000A00000000000000"/>
      <p:regular r:id="rId48"/>
    </p:embeddedFont>
    <p:embeddedFont>
      <p:font typeface="Montserrat Heavy Italics" charset="1" panose="00000A0000000000000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slides/slide1.xml" Type="http://schemas.openxmlformats.org/officeDocument/2006/relationships/slide"/><Relationship Id="rId51" Target="slides/slide2.xml" Type="http://schemas.openxmlformats.org/officeDocument/2006/relationships/slide"/><Relationship Id="rId52" Target="slides/slide3.xml" Type="http://schemas.openxmlformats.org/officeDocument/2006/relationships/slide"/><Relationship Id="rId53" Target="slides/slide4.xml" Type="http://schemas.openxmlformats.org/officeDocument/2006/relationships/slide"/><Relationship Id="rId54" Target="slides/slide5.xml" Type="http://schemas.openxmlformats.org/officeDocument/2006/relationships/slide"/><Relationship Id="rId55" Target="slides/slide6.xml" Type="http://schemas.openxmlformats.org/officeDocument/2006/relationships/slide"/><Relationship Id="rId56" Target="slides/slide7.xml" Type="http://schemas.openxmlformats.org/officeDocument/2006/relationships/slide"/><Relationship Id="rId57" Target="slides/slide8.xml" Type="http://schemas.openxmlformats.org/officeDocument/2006/relationships/slide"/><Relationship Id="rId58" Target="slides/slide9.xml" Type="http://schemas.openxmlformats.org/officeDocument/2006/relationships/slide"/><Relationship Id="rId59" Target="slides/slide10.xml" Type="http://schemas.openxmlformats.org/officeDocument/2006/relationships/slide"/><Relationship Id="rId6" Target="fonts/font6.fntdata" Type="http://schemas.openxmlformats.org/officeDocument/2006/relationships/font"/><Relationship Id="rId60" Target="slides/slide11.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jpeg>
</file>

<file path=ppt/media/image14.png>
</file>

<file path=ppt/media/image15.svg>
</file>

<file path=ppt/media/image16.svg>
</file>

<file path=ppt/media/image17.sv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jpeg>
</file>

<file path=ppt/media/image32.png>
</file>

<file path=ppt/media/image33.svg>
</file>

<file path=ppt/media/image34.svg>
</file>

<file path=ppt/media/image35.pn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png>
</file>

<file path=ppt/media/image5.png>
</file>

<file path=ppt/media/image6.png>
</file>

<file path=ppt/media/image7.sv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jpeg" Type="http://schemas.openxmlformats.org/officeDocument/2006/relationships/image"/><Relationship Id="rId15" Target="../media/image14.png" Type="http://schemas.openxmlformats.org/officeDocument/2006/relationships/image"/><Relationship Id="rId16" Target="../media/image15.svg" Type="http://schemas.openxmlformats.org/officeDocument/2006/relationships/image"/><Relationship Id="rId17" Target="../media/image16.svg" Type="http://schemas.openxmlformats.org/officeDocument/2006/relationships/image"/><Relationship Id="rId18" Target="../media/image17.svg" Type="http://schemas.openxmlformats.org/officeDocument/2006/relationships/image"/><Relationship Id="rId19" Target="../media/image18.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 Id="rId4" Target="../media/image40.png" Type="http://schemas.openxmlformats.org/officeDocument/2006/relationships/image"/><Relationship Id="rId5" Target="../media/image41.svg" Type="http://schemas.openxmlformats.org/officeDocument/2006/relationships/image"/><Relationship Id="rId6" Target="../media/image1.png" Type="http://schemas.openxmlformats.org/officeDocument/2006/relationships/image"/><Relationship Id="rId7" Target="../media/image21.png" Type="http://schemas.openxmlformats.org/officeDocument/2006/relationships/image"/><Relationship Id="rId8" Target="../media/image42.png" Type="http://schemas.openxmlformats.org/officeDocument/2006/relationships/image"/><Relationship Id="rId9" Target="../media/image4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1.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6.jpeg" Type="http://schemas.openxmlformats.org/officeDocument/2006/relationships/image"/><Relationship Id="rId7" Target="../media/image27.jpeg" Type="http://schemas.openxmlformats.org/officeDocument/2006/relationships/image"/><Relationship Id="rId8" Target="../media/image28.jpeg" Type="http://schemas.openxmlformats.org/officeDocument/2006/relationships/image"/><Relationship Id="rId9" Target="../media/image29.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30.jpeg" Type="http://schemas.openxmlformats.org/officeDocument/2006/relationships/image"/><Relationship Id="rId7" Target="../media/image31.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32.png" Type="http://schemas.openxmlformats.org/officeDocument/2006/relationships/image"/><Relationship Id="rId7" Target="https://colab.research.google.com/drive/1x9zxYXvR0fjQ7s_V2X21qXpnuN8yrdTz#scrollTo=xGjw3qqD6Kqk" TargetMode="External" Type="http://schemas.openxmlformats.org/officeDocument/2006/relationships/hyperlink"/></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png" Type="http://schemas.openxmlformats.org/officeDocument/2006/relationships/image"/><Relationship Id="rId2" Target="../media/image19.png" Type="http://schemas.openxmlformats.org/officeDocument/2006/relationships/image"/><Relationship Id="rId3" Target="../media/image33.svg" Type="http://schemas.openxmlformats.org/officeDocument/2006/relationships/image"/><Relationship Id="rId4" Target="../media/image34.svg" Type="http://schemas.openxmlformats.org/officeDocument/2006/relationships/image"/><Relationship Id="rId5" Target="../media/image35.png" Type="http://schemas.openxmlformats.org/officeDocument/2006/relationships/image"/><Relationship Id="rId6" Target="../media/image36.png" Type="http://schemas.openxmlformats.org/officeDocument/2006/relationships/image"/><Relationship Id="rId7" Target="../media/image37.png" Type="http://schemas.openxmlformats.org/officeDocument/2006/relationships/image"/><Relationship Id="rId8" Target="../media/image1.png" Type="http://schemas.openxmlformats.org/officeDocument/2006/relationships/image"/><Relationship Id="rId9" Target="../media/image2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2"/>
            <a:stretch>
              <a:fillRect l="0" t="0" r="0" b="0"/>
            </a:stretch>
          </a:blipFill>
        </p:spPr>
      </p:sp>
      <p:sp>
        <p:nvSpPr>
          <p:cNvPr name="Freeform 3" id="3"/>
          <p:cNvSpPr/>
          <p:nvPr/>
        </p:nvSpPr>
        <p:spPr>
          <a:xfrm flipH="false" flipV="false" rot="0">
            <a:off x="17487900" y="8775697"/>
            <a:ext cx="406403" cy="406403"/>
          </a:xfrm>
          <a:custGeom>
            <a:avLst/>
            <a:gdLst/>
            <a:ahLst/>
            <a:cxnLst/>
            <a:rect r="r" b="b" t="t" l="l"/>
            <a:pathLst>
              <a:path h="406403" w="406403">
                <a:moveTo>
                  <a:pt x="0" y="0"/>
                </a:moveTo>
                <a:lnTo>
                  <a:pt x="406403" y="0"/>
                </a:lnTo>
                <a:lnTo>
                  <a:pt x="406403" y="406403"/>
                </a:lnTo>
                <a:lnTo>
                  <a:pt x="0" y="406403"/>
                </a:lnTo>
                <a:lnTo>
                  <a:pt x="0" y="0"/>
                </a:lnTo>
                <a:close/>
              </a:path>
            </a:pathLst>
          </a:custGeom>
          <a:blipFill>
            <a:blip r:embed="rId3"/>
            <a:stretch>
              <a:fillRect l="0" t="0" r="0" b="0"/>
            </a:stretch>
          </a:blipFill>
        </p:spPr>
      </p:sp>
      <p:sp>
        <p:nvSpPr>
          <p:cNvPr name="Freeform 4" id="4"/>
          <p:cNvSpPr/>
          <p:nvPr/>
        </p:nvSpPr>
        <p:spPr>
          <a:xfrm flipH="false" flipV="false" rot="0">
            <a:off x="17627603" y="8902703"/>
            <a:ext cx="101603" cy="152400"/>
          </a:xfrm>
          <a:custGeom>
            <a:avLst/>
            <a:gdLst/>
            <a:ahLst/>
            <a:cxnLst/>
            <a:rect r="r" b="b" t="t" l="l"/>
            <a:pathLst>
              <a:path h="152400" w="101603">
                <a:moveTo>
                  <a:pt x="0" y="0"/>
                </a:moveTo>
                <a:lnTo>
                  <a:pt x="101603" y="0"/>
                </a:lnTo>
                <a:lnTo>
                  <a:pt x="101603" y="152400"/>
                </a:lnTo>
                <a:lnTo>
                  <a:pt x="0" y="152400"/>
                </a:lnTo>
                <a:lnTo>
                  <a:pt x="0" y="0"/>
                </a:lnTo>
                <a:close/>
              </a:path>
            </a:pathLst>
          </a:custGeom>
          <a:blipFill>
            <a:blip r:embed="rId4"/>
            <a:stretch>
              <a:fillRect l="0" t="0" r="0" b="0"/>
            </a:stretch>
          </a:blipFill>
        </p:spPr>
      </p:sp>
      <p:sp>
        <p:nvSpPr>
          <p:cNvPr name="Freeform 5" id="5"/>
          <p:cNvSpPr/>
          <p:nvPr/>
        </p:nvSpPr>
        <p:spPr>
          <a:xfrm flipH="false" flipV="false" rot="0">
            <a:off x="17487900" y="9347197"/>
            <a:ext cx="406403" cy="406403"/>
          </a:xfrm>
          <a:custGeom>
            <a:avLst/>
            <a:gdLst/>
            <a:ahLst/>
            <a:cxnLst/>
            <a:rect r="r" b="b" t="t" l="l"/>
            <a:pathLst>
              <a:path h="406403" w="406403">
                <a:moveTo>
                  <a:pt x="0" y="0"/>
                </a:moveTo>
                <a:lnTo>
                  <a:pt x="406403" y="0"/>
                </a:lnTo>
                <a:lnTo>
                  <a:pt x="406403" y="406403"/>
                </a:lnTo>
                <a:lnTo>
                  <a:pt x="0" y="406403"/>
                </a:lnTo>
                <a:lnTo>
                  <a:pt x="0" y="0"/>
                </a:lnTo>
                <a:close/>
              </a:path>
            </a:pathLst>
          </a:custGeom>
          <a:blipFill>
            <a:blip r:embed="rId5"/>
            <a:stretch>
              <a:fillRect l="0" t="0" r="0" b="0"/>
            </a:stretch>
          </a:blipFill>
        </p:spPr>
      </p:sp>
      <p:sp>
        <p:nvSpPr>
          <p:cNvPr name="Freeform 6" id="6"/>
          <p:cNvSpPr/>
          <p:nvPr/>
        </p:nvSpPr>
        <p:spPr>
          <a:xfrm flipH="false" flipV="false" rot="0">
            <a:off x="17627603" y="9486900"/>
            <a:ext cx="101603" cy="139703"/>
          </a:xfrm>
          <a:custGeom>
            <a:avLst/>
            <a:gdLst/>
            <a:ahLst/>
            <a:cxnLst/>
            <a:rect r="r" b="b" t="t" l="l"/>
            <a:pathLst>
              <a:path h="139703" w="101603">
                <a:moveTo>
                  <a:pt x="0" y="0"/>
                </a:moveTo>
                <a:lnTo>
                  <a:pt x="101603" y="0"/>
                </a:lnTo>
                <a:lnTo>
                  <a:pt x="101603" y="139703"/>
                </a:lnTo>
                <a:lnTo>
                  <a:pt x="0" y="139703"/>
                </a:lnTo>
                <a:lnTo>
                  <a:pt x="0" y="0"/>
                </a:lnTo>
                <a:close/>
              </a:path>
            </a:pathLst>
          </a:custGeom>
          <a:blipFill>
            <a:blip r:embed="rId6"/>
            <a:stretch>
              <a:fillRect l="0" t="0" r="0" b="0"/>
            </a:stretch>
          </a:blipFill>
        </p:spPr>
      </p:sp>
      <p:sp>
        <p:nvSpPr>
          <p:cNvPr name="Freeform 7" id="7"/>
          <p:cNvSpPr/>
          <p:nvPr/>
        </p:nvSpPr>
        <p:spPr>
          <a:xfrm flipH="false" flipV="false" rot="0">
            <a:off x="8528294" y="1935680"/>
            <a:ext cx="7251697" cy="134331"/>
          </a:xfrm>
          <a:custGeom>
            <a:avLst/>
            <a:gdLst/>
            <a:ahLst/>
            <a:cxnLst/>
            <a:rect r="r" b="b" t="t" l="l"/>
            <a:pathLst>
              <a:path h="134331" w="7251697">
                <a:moveTo>
                  <a:pt x="0" y="0"/>
                </a:moveTo>
                <a:lnTo>
                  <a:pt x="7251697" y="0"/>
                </a:lnTo>
                <a:lnTo>
                  <a:pt x="7251697" y="134331"/>
                </a:lnTo>
                <a:lnTo>
                  <a:pt x="0" y="1343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8528294" y="5028781"/>
            <a:ext cx="7251697" cy="134331"/>
          </a:xfrm>
          <a:custGeom>
            <a:avLst/>
            <a:gdLst/>
            <a:ahLst/>
            <a:cxnLst/>
            <a:rect r="r" b="b" t="t" l="l"/>
            <a:pathLst>
              <a:path h="134331" w="7251697">
                <a:moveTo>
                  <a:pt x="0" y="0"/>
                </a:moveTo>
                <a:lnTo>
                  <a:pt x="7251697" y="0"/>
                </a:lnTo>
                <a:lnTo>
                  <a:pt x="7251697" y="134331"/>
                </a:lnTo>
                <a:lnTo>
                  <a:pt x="0" y="134331"/>
                </a:lnTo>
                <a:lnTo>
                  <a:pt x="0" y="0"/>
                </a:lnTo>
                <a:close/>
              </a:path>
            </a:pathLst>
          </a:custGeom>
          <a:blipFill>
            <a:blip r:embed="rId7">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8597903" y="8940803"/>
            <a:ext cx="7112003" cy="50797"/>
          </a:xfrm>
          <a:custGeom>
            <a:avLst/>
            <a:gdLst/>
            <a:ahLst/>
            <a:cxnLst/>
            <a:rect r="r" b="b" t="t" l="l"/>
            <a:pathLst>
              <a:path h="50797" w="7112003">
                <a:moveTo>
                  <a:pt x="0" y="0"/>
                </a:moveTo>
                <a:lnTo>
                  <a:pt x="7112003" y="0"/>
                </a:lnTo>
                <a:lnTo>
                  <a:pt x="7112003" y="50797"/>
                </a:lnTo>
                <a:lnTo>
                  <a:pt x="0" y="50797"/>
                </a:lnTo>
                <a:lnTo>
                  <a:pt x="0" y="0"/>
                </a:lnTo>
                <a:close/>
              </a:path>
            </a:pathLst>
          </a:custGeom>
          <a:blipFill>
            <a:blip r:embed="rId10"/>
            <a:stretch>
              <a:fillRect l="0" t="0" r="0" b="0"/>
            </a:stretch>
          </a:blipFill>
        </p:spPr>
      </p:sp>
      <p:sp>
        <p:nvSpPr>
          <p:cNvPr name="Freeform 10" id="10"/>
          <p:cNvSpPr/>
          <p:nvPr/>
        </p:nvSpPr>
        <p:spPr>
          <a:xfrm flipH="false" flipV="false" rot="0">
            <a:off x="8953500" y="9512303"/>
            <a:ext cx="241297" cy="190500"/>
          </a:xfrm>
          <a:custGeom>
            <a:avLst/>
            <a:gdLst/>
            <a:ahLst/>
            <a:cxnLst/>
            <a:rect r="r" b="b" t="t" l="l"/>
            <a:pathLst>
              <a:path h="190500" w="241297">
                <a:moveTo>
                  <a:pt x="0" y="0"/>
                </a:moveTo>
                <a:lnTo>
                  <a:pt x="241297" y="0"/>
                </a:lnTo>
                <a:lnTo>
                  <a:pt x="241297" y="190500"/>
                </a:lnTo>
                <a:lnTo>
                  <a:pt x="0" y="190500"/>
                </a:lnTo>
                <a:lnTo>
                  <a:pt x="0" y="0"/>
                </a:lnTo>
                <a:close/>
              </a:path>
            </a:pathLst>
          </a:custGeom>
          <a:blipFill>
            <a:blip r:embed="rId11"/>
            <a:stretch>
              <a:fillRect l="0" t="0" r="0" b="0"/>
            </a:stretch>
          </a:blipFill>
        </p:spPr>
      </p:sp>
      <p:sp>
        <p:nvSpPr>
          <p:cNvPr name="Freeform 11" id="11"/>
          <p:cNvSpPr/>
          <p:nvPr/>
        </p:nvSpPr>
        <p:spPr>
          <a:xfrm flipH="false" flipV="false" rot="0">
            <a:off x="8610600" y="9512303"/>
            <a:ext cx="241297" cy="190500"/>
          </a:xfrm>
          <a:custGeom>
            <a:avLst/>
            <a:gdLst/>
            <a:ahLst/>
            <a:cxnLst/>
            <a:rect r="r" b="b" t="t" l="l"/>
            <a:pathLst>
              <a:path h="190500" w="241297">
                <a:moveTo>
                  <a:pt x="0" y="0"/>
                </a:moveTo>
                <a:lnTo>
                  <a:pt x="241297" y="0"/>
                </a:lnTo>
                <a:lnTo>
                  <a:pt x="241297" y="190500"/>
                </a:lnTo>
                <a:lnTo>
                  <a:pt x="0" y="190500"/>
                </a:lnTo>
                <a:lnTo>
                  <a:pt x="0" y="0"/>
                </a:lnTo>
                <a:close/>
              </a:path>
            </a:pathLst>
          </a:custGeom>
          <a:blipFill>
            <a:blip r:embed="rId12"/>
            <a:stretch>
              <a:fillRect l="0" t="0" r="0" b="0"/>
            </a:stretch>
          </a:blipFill>
        </p:spPr>
      </p:sp>
      <p:sp>
        <p:nvSpPr>
          <p:cNvPr name="Freeform 12" id="12"/>
          <p:cNvSpPr/>
          <p:nvPr/>
        </p:nvSpPr>
        <p:spPr>
          <a:xfrm flipH="false" flipV="false" rot="0">
            <a:off x="9296400" y="9512303"/>
            <a:ext cx="241297" cy="190500"/>
          </a:xfrm>
          <a:custGeom>
            <a:avLst/>
            <a:gdLst/>
            <a:ahLst/>
            <a:cxnLst/>
            <a:rect r="r" b="b" t="t" l="l"/>
            <a:pathLst>
              <a:path h="190500" w="241297">
                <a:moveTo>
                  <a:pt x="0" y="0"/>
                </a:moveTo>
                <a:lnTo>
                  <a:pt x="241297" y="0"/>
                </a:lnTo>
                <a:lnTo>
                  <a:pt x="241297" y="190500"/>
                </a:lnTo>
                <a:lnTo>
                  <a:pt x="0" y="190500"/>
                </a:lnTo>
                <a:lnTo>
                  <a:pt x="0" y="0"/>
                </a:lnTo>
                <a:close/>
              </a:path>
            </a:pathLst>
          </a:custGeom>
          <a:blipFill>
            <a:blip r:embed="rId13"/>
            <a:stretch>
              <a:fillRect l="0" t="0" r="0" b="0"/>
            </a:stretch>
          </a:blipFill>
        </p:spPr>
      </p:sp>
      <p:sp>
        <p:nvSpPr>
          <p:cNvPr name="Freeform 13" id="13"/>
          <p:cNvSpPr/>
          <p:nvPr/>
        </p:nvSpPr>
        <p:spPr>
          <a:xfrm flipH="false" flipV="false" rot="0">
            <a:off x="0" y="0"/>
            <a:ext cx="7849572" cy="10287000"/>
          </a:xfrm>
          <a:custGeom>
            <a:avLst/>
            <a:gdLst/>
            <a:ahLst/>
            <a:cxnLst/>
            <a:rect r="r" b="b" t="t" l="l"/>
            <a:pathLst>
              <a:path h="10287000" w="7849572">
                <a:moveTo>
                  <a:pt x="0" y="0"/>
                </a:moveTo>
                <a:lnTo>
                  <a:pt x="7849572" y="0"/>
                </a:lnTo>
                <a:lnTo>
                  <a:pt x="7849572" y="10287000"/>
                </a:lnTo>
                <a:lnTo>
                  <a:pt x="0" y="10287000"/>
                </a:lnTo>
                <a:lnTo>
                  <a:pt x="0" y="0"/>
                </a:lnTo>
                <a:close/>
              </a:path>
            </a:pathLst>
          </a:custGeom>
          <a:blipFill>
            <a:blip r:embed="rId14"/>
            <a:stretch>
              <a:fillRect l="-50652" t="0" r="-45925" b="0"/>
            </a:stretch>
          </a:blipFill>
        </p:spPr>
      </p:sp>
      <p:sp>
        <p:nvSpPr>
          <p:cNvPr name="Freeform 14" id="14"/>
          <p:cNvSpPr/>
          <p:nvPr/>
        </p:nvSpPr>
        <p:spPr>
          <a:xfrm flipH="false" flipV="false" rot="0">
            <a:off x="8516664" y="6090876"/>
            <a:ext cx="123825" cy="123825"/>
          </a:xfrm>
          <a:custGeom>
            <a:avLst/>
            <a:gdLst/>
            <a:ahLst/>
            <a:cxnLst/>
            <a:rect r="r" b="b" t="t" l="l"/>
            <a:pathLst>
              <a:path h="123825" w="123825">
                <a:moveTo>
                  <a:pt x="0" y="0"/>
                </a:moveTo>
                <a:lnTo>
                  <a:pt x="123825" y="0"/>
                </a:lnTo>
                <a:lnTo>
                  <a:pt x="123825" y="123825"/>
                </a:lnTo>
                <a:lnTo>
                  <a:pt x="0" y="123825"/>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5" id="15"/>
          <p:cNvSpPr/>
          <p:nvPr/>
        </p:nvSpPr>
        <p:spPr>
          <a:xfrm flipH="false" flipV="false" rot="0">
            <a:off x="8516664" y="6605226"/>
            <a:ext cx="123825" cy="123825"/>
          </a:xfrm>
          <a:custGeom>
            <a:avLst/>
            <a:gdLst/>
            <a:ahLst/>
            <a:cxnLst/>
            <a:rect r="r" b="b" t="t" l="l"/>
            <a:pathLst>
              <a:path h="123825" w="123825">
                <a:moveTo>
                  <a:pt x="0" y="0"/>
                </a:moveTo>
                <a:lnTo>
                  <a:pt x="123825" y="0"/>
                </a:lnTo>
                <a:lnTo>
                  <a:pt x="123825" y="123825"/>
                </a:lnTo>
                <a:lnTo>
                  <a:pt x="0" y="123825"/>
                </a:lnTo>
                <a:lnTo>
                  <a:pt x="0" y="0"/>
                </a:lnTo>
                <a:close/>
              </a:path>
            </a:pathLst>
          </a:custGeom>
          <a:blipFill>
            <a:blip r:embed="rId15">
              <a:extLst>
                <a:ext uri="{96DAC541-7B7A-43D3-8B79-37D633B846F1}">
                  <asvg:svgBlip xmlns:asvg="http://schemas.microsoft.com/office/drawing/2016/SVG/main" r:embed="rId17"/>
                </a:ext>
              </a:extLst>
            </a:blip>
            <a:stretch>
              <a:fillRect l="0" t="0" r="0" b="0"/>
            </a:stretch>
          </a:blipFill>
        </p:spPr>
      </p:sp>
      <p:sp>
        <p:nvSpPr>
          <p:cNvPr name="Freeform 16" id="16"/>
          <p:cNvSpPr/>
          <p:nvPr/>
        </p:nvSpPr>
        <p:spPr>
          <a:xfrm flipH="false" flipV="false" rot="0">
            <a:off x="8516664" y="7119576"/>
            <a:ext cx="123825" cy="123825"/>
          </a:xfrm>
          <a:custGeom>
            <a:avLst/>
            <a:gdLst/>
            <a:ahLst/>
            <a:cxnLst/>
            <a:rect r="r" b="b" t="t" l="l"/>
            <a:pathLst>
              <a:path h="123825" w="123825">
                <a:moveTo>
                  <a:pt x="0" y="0"/>
                </a:moveTo>
                <a:lnTo>
                  <a:pt x="123825" y="0"/>
                </a:lnTo>
                <a:lnTo>
                  <a:pt x="123825" y="123825"/>
                </a:lnTo>
                <a:lnTo>
                  <a:pt x="0" y="123825"/>
                </a:lnTo>
                <a:lnTo>
                  <a:pt x="0" y="0"/>
                </a:lnTo>
                <a:close/>
              </a:path>
            </a:pathLst>
          </a:custGeom>
          <a:blipFill>
            <a:blip r:embed="rId15">
              <a:extLst>
                <a:ext uri="{96DAC541-7B7A-43D3-8B79-37D633B846F1}">
                  <asvg:svgBlip xmlns:asvg="http://schemas.microsoft.com/office/drawing/2016/SVG/main" r:embed="rId18"/>
                </a:ext>
              </a:extLst>
            </a:blip>
            <a:stretch>
              <a:fillRect l="0" t="0" r="0" b="0"/>
            </a:stretch>
          </a:blipFill>
        </p:spPr>
      </p:sp>
      <p:sp>
        <p:nvSpPr>
          <p:cNvPr name="Freeform 17" id="17"/>
          <p:cNvSpPr/>
          <p:nvPr/>
        </p:nvSpPr>
        <p:spPr>
          <a:xfrm flipH="false" flipV="false" rot="0">
            <a:off x="8516664" y="7633926"/>
            <a:ext cx="123825" cy="123825"/>
          </a:xfrm>
          <a:custGeom>
            <a:avLst/>
            <a:gdLst/>
            <a:ahLst/>
            <a:cxnLst/>
            <a:rect r="r" b="b" t="t" l="l"/>
            <a:pathLst>
              <a:path h="123825" w="123825">
                <a:moveTo>
                  <a:pt x="0" y="0"/>
                </a:moveTo>
                <a:lnTo>
                  <a:pt x="123825" y="0"/>
                </a:lnTo>
                <a:lnTo>
                  <a:pt x="123825" y="123825"/>
                </a:lnTo>
                <a:lnTo>
                  <a:pt x="0" y="123825"/>
                </a:lnTo>
                <a:lnTo>
                  <a:pt x="0" y="0"/>
                </a:lnTo>
                <a:close/>
              </a:path>
            </a:pathLst>
          </a:custGeom>
          <a:blipFill>
            <a:blip r:embed="rId15">
              <a:extLst>
                <a:ext uri="{96DAC541-7B7A-43D3-8B79-37D633B846F1}">
                  <asvg:svgBlip xmlns:asvg="http://schemas.microsoft.com/office/drawing/2016/SVG/main" r:embed="rId19"/>
                </a:ext>
              </a:extLst>
            </a:blip>
            <a:stretch>
              <a:fillRect l="0" t="0" r="0" b="0"/>
            </a:stretch>
          </a:blipFill>
        </p:spPr>
      </p:sp>
      <p:sp>
        <p:nvSpPr>
          <p:cNvPr name="TextBox 18" id="18"/>
          <p:cNvSpPr txBox="true"/>
          <p:nvPr/>
        </p:nvSpPr>
        <p:spPr>
          <a:xfrm rot="0">
            <a:off x="8602589" y="1109567"/>
            <a:ext cx="5038017" cy="4093978"/>
          </a:xfrm>
          <a:prstGeom prst="rect">
            <a:avLst/>
          </a:prstGeom>
        </p:spPr>
        <p:txBody>
          <a:bodyPr anchor="t" rtlCol="false" tIns="0" lIns="0" bIns="0" rIns="0">
            <a:spAutoFit/>
          </a:bodyPr>
          <a:lstStyle/>
          <a:p>
            <a:pPr algn="l">
              <a:lnSpc>
                <a:spcPts val="8096"/>
              </a:lnSpc>
            </a:pPr>
            <a:r>
              <a:rPr lang="en-US" sz="7360" spc="117">
                <a:solidFill>
                  <a:srgbClr val="000000"/>
                </a:solidFill>
                <a:latin typeface="Montserrat Bold"/>
              </a:rPr>
              <a:t>OMAD</a:t>
            </a:r>
            <a:r>
              <a:rPr lang="en-US" sz="7360" spc="117">
                <a:solidFill>
                  <a:srgbClr val="000000"/>
                </a:solidFill>
                <a:latin typeface="Montserrat"/>
              </a:rPr>
              <a:t>-</a:t>
            </a:r>
            <a:r>
              <a:rPr lang="en-US" sz="7360" spc="117">
                <a:solidFill>
                  <a:srgbClr val="000000"/>
                </a:solidFill>
                <a:latin typeface="Montserrat"/>
              </a:rPr>
              <a:t>Brain Tumor Detection</a:t>
            </a:r>
          </a:p>
        </p:txBody>
      </p:sp>
      <p:sp>
        <p:nvSpPr>
          <p:cNvPr name="TextBox 19" id="19"/>
          <p:cNvSpPr txBox="true"/>
          <p:nvPr/>
        </p:nvSpPr>
        <p:spPr>
          <a:xfrm rot="0">
            <a:off x="8828313" y="5822775"/>
            <a:ext cx="5613234" cy="2556357"/>
          </a:xfrm>
          <a:prstGeom prst="rect">
            <a:avLst/>
          </a:prstGeom>
        </p:spPr>
        <p:txBody>
          <a:bodyPr anchor="t" rtlCol="false" tIns="0" lIns="0" bIns="0" rIns="0">
            <a:spAutoFit/>
          </a:bodyPr>
          <a:lstStyle/>
          <a:p>
            <a:pPr algn="l">
              <a:lnSpc>
                <a:spcPts val="4050"/>
              </a:lnSpc>
            </a:pPr>
            <a:r>
              <a:rPr lang="en-US" sz="2899">
                <a:solidFill>
                  <a:srgbClr val="000000"/>
                </a:solidFill>
                <a:latin typeface="Canva Sans 1"/>
              </a:rPr>
              <a:t>Darsh Thakkar - 60017210040 Abhay Mathur - 60017210016 Omar Shaikh - 60017210088 Mahir Madhani - 60017210019</a:t>
            </a:r>
          </a:p>
          <a:p>
            <a:pPr algn="l">
              <a:lnSpc>
                <a:spcPts val="4050"/>
              </a:lnSpc>
            </a:pPr>
            <a:r>
              <a:rPr lang="en-US" sz="2899">
                <a:solidFill>
                  <a:srgbClr val="000000"/>
                </a:solidFill>
                <a:latin typeface="Canva Sans 1"/>
              </a:rPr>
              <a:t>Guide: Mr. Nilesh Rathod</a:t>
            </a:r>
          </a:p>
        </p:txBody>
      </p:sp>
      <p:sp>
        <p:nvSpPr>
          <p:cNvPr name="Freeform 20" id="20"/>
          <p:cNvSpPr/>
          <p:nvPr/>
        </p:nvSpPr>
        <p:spPr>
          <a:xfrm flipH="false" flipV="false" rot="0">
            <a:off x="8516664" y="8148276"/>
            <a:ext cx="123825" cy="123825"/>
          </a:xfrm>
          <a:custGeom>
            <a:avLst/>
            <a:gdLst/>
            <a:ahLst/>
            <a:cxnLst/>
            <a:rect r="r" b="b" t="t" l="l"/>
            <a:pathLst>
              <a:path h="123825" w="123825">
                <a:moveTo>
                  <a:pt x="0" y="0"/>
                </a:moveTo>
                <a:lnTo>
                  <a:pt x="123825" y="0"/>
                </a:lnTo>
                <a:lnTo>
                  <a:pt x="123825" y="123825"/>
                </a:lnTo>
                <a:lnTo>
                  <a:pt x="0" y="123825"/>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3091B6"/>
        </a:solidFill>
      </p:bgPr>
    </p:bg>
    <p:spTree>
      <p:nvGrpSpPr>
        <p:cNvPr id="1" name=""/>
        <p:cNvGrpSpPr/>
        <p:nvPr/>
      </p:nvGrpSpPr>
      <p:grpSpPr>
        <a:xfrm>
          <a:off x="0" y="0"/>
          <a:ext cx="0" cy="0"/>
          <a:chOff x="0" y="0"/>
          <a:chExt cx="0" cy="0"/>
        </a:xfrm>
      </p:grpSpPr>
      <p:sp>
        <p:nvSpPr>
          <p:cNvPr name="TextBox 2" id="2"/>
          <p:cNvSpPr txBox="true"/>
          <p:nvPr/>
        </p:nvSpPr>
        <p:spPr>
          <a:xfrm rot="0">
            <a:off x="0" y="933450"/>
            <a:ext cx="537160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Conclusion</a:t>
            </a:r>
          </a:p>
        </p:txBody>
      </p:sp>
      <p:sp>
        <p:nvSpPr>
          <p:cNvPr name="TextBox 3" id="3"/>
          <p:cNvSpPr txBox="true"/>
          <p:nvPr/>
        </p:nvSpPr>
        <p:spPr>
          <a:xfrm rot="0">
            <a:off x="792079" y="2171774"/>
            <a:ext cx="13482933" cy="6245650"/>
          </a:xfrm>
          <a:prstGeom prst="rect">
            <a:avLst/>
          </a:prstGeom>
        </p:spPr>
        <p:txBody>
          <a:bodyPr anchor="t" rtlCol="false" tIns="0" lIns="0" bIns="0" rIns="0">
            <a:spAutoFit/>
          </a:bodyPr>
          <a:lstStyle/>
          <a:p>
            <a:pPr>
              <a:lnSpc>
                <a:spcPts val="4492"/>
              </a:lnSpc>
            </a:pPr>
            <a:r>
              <a:rPr lang="en-US" sz="2867" spc="57">
                <a:solidFill>
                  <a:srgbClr val="000000"/>
                </a:solidFill>
                <a:latin typeface="Clear Sans"/>
              </a:rPr>
              <a:t>Brain Tumours are an ever-increasing medical problem and this field has an immense scope of research work in terms of detection automation.</a:t>
            </a:r>
          </a:p>
          <a:p>
            <a:pPr>
              <a:lnSpc>
                <a:spcPts val="4492"/>
              </a:lnSpc>
            </a:pPr>
          </a:p>
          <a:p>
            <a:pPr>
              <a:lnSpc>
                <a:spcPts val="4492"/>
              </a:lnSpc>
            </a:pPr>
            <a:r>
              <a:rPr lang="en-US" sz="2867" spc="57">
                <a:solidFill>
                  <a:srgbClr val="000000"/>
                </a:solidFill>
                <a:latin typeface="Clear Sans"/>
              </a:rPr>
              <a:t>After conducting thorough research and surveying multiple articles and papers about brain tumour detection we have come to the conclusion that the most optimal way to do this is by trying to implement various cutting edge methods and models of instance segmentation such as YOLOv8 and various new and unexplored Deep Learning models based on the base architecture of Convolutional Neural Networks (CNNs) such as CapsNet. ViT, etc. </a:t>
            </a:r>
          </a:p>
          <a:p>
            <a:pPr>
              <a:lnSpc>
                <a:spcPts val="4492"/>
              </a:lnSpc>
            </a:pPr>
          </a:p>
          <a:p>
            <a:pPr algn="l">
              <a:lnSpc>
                <a:spcPts val="449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4806182" y="4252303"/>
            <a:ext cx="9001125" cy="9525"/>
          </a:xfrm>
          <a:custGeom>
            <a:avLst/>
            <a:gdLst/>
            <a:ahLst/>
            <a:cxnLst/>
            <a:rect r="r" b="b" t="t" l="l"/>
            <a:pathLst>
              <a:path h="9525" w="9001125">
                <a:moveTo>
                  <a:pt x="0" y="0"/>
                </a:moveTo>
                <a:lnTo>
                  <a:pt x="9001125" y="0"/>
                </a:lnTo>
                <a:lnTo>
                  <a:pt x="9001125" y="9525"/>
                </a:lnTo>
                <a:lnTo>
                  <a:pt x="0" y="9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762319" y="5959440"/>
            <a:ext cx="4613272" cy="134141"/>
          </a:xfrm>
          <a:custGeom>
            <a:avLst/>
            <a:gdLst/>
            <a:ahLst/>
            <a:cxnLst/>
            <a:rect r="r" b="b" t="t" l="l"/>
            <a:pathLst>
              <a:path h="134141" w="4613272">
                <a:moveTo>
                  <a:pt x="0" y="0"/>
                </a:moveTo>
                <a:lnTo>
                  <a:pt x="4613272" y="0"/>
                </a:lnTo>
                <a:lnTo>
                  <a:pt x="4613272" y="134141"/>
                </a:lnTo>
                <a:lnTo>
                  <a:pt x="0" y="13414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6"/>
            <a:stretch>
              <a:fillRect l="0" t="0" r="0" b="0"/>
            </a:stretch>
          </a:blipFill>
        </p:spPr>
      </p:sp>
      <p:sp>
        <p:nvSpPr>
          <p:cNvPr name="Freeform 5" id="5"/>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7"/>
            <a:stretch>
              <a:fillRect l="0" t="0" r="0" b="0"/>
            </a:stretch>
          </a:blipFill>
        </p:spPr>
      </p:sp>
      <p:sp>
        <p:nvSpPr>
          <p:cNvPr name="Freeform 6" id="6"/>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8"/>
            <a:stretch>
              <a:fillRect l="0" t="0" r="0" b="0"/>
            </a:stretch>
          </a:blipFill>
        </p:spPr>
      </p:sp>
      <p:sp>
        <p:nvSpPr>
          <p:cNvPr name="Freeform 7" id="7"/>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9"/>
            <a:stretch>
              <a:fillRect l="0" t="0" r="0" b="0"/>
            </a:stretch>
          </a:blipFill>
        </p:spPr>
      </p:sp>
      <p:sp>
        <p:nvSpPr>
          <p:cNvPr name="TextBox 8" id="8"/>
          <p:cNvSpPr txBox="true"/>
          <p:nvPr/>
        </p:nvSpPr>
        <p:spPr>
          <a:xfrm rot="0">
            <a:off x="5011141" y="4492838"/>
            <a:ext cx="3882561" cy="1246908"/>
          </a:xfrm>
          <a:prstGeom prst="rect">
            <a:avLst/>
          </a:prstGeom>
        </p:spPr>
        <p:txBody>
          <a:bodyPr anchor="t" rtlCol="false" tIns="0" lIns="0" bIns="0" rIns="0">
            <a:spAutoFit/>
          </a:bodyPr>
          <a:lstStyle/>
          <a:p>
            <a:pPr algn="l">
              <a:lnSpc>
                <a:spcPts val="10102"/>
              </a:lnSpc>
            </a:pPr>
            <a:r>
              <a:rPr lang="en-US" sz="7215" spc="115">
                <a:solidFill>
                  <a:srgbClr val="000000"/>
                </a:solidFill>
                <a:latin typeface="Montserrat"/>
              </a:rPr>
              <a:t>The End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7962930" y="1624159"/>
            <a:ext cx="7404097" cy="134141"/>
          </a:xfrm>
          <a:custGeom>
            <a:avLst/>
            <a:gdLst/>
            <a:ahLst/>
            <a:cxnLst/>
            <a:rect r="r" b="b" t="t" l="l"/>
            <a:pathLst>
              <a:path h="134141" w="7404097">
                <a:moveTo>
                  <a:pt x="0" y="0"/>
                </a:moveTo>
                <a:lnTo>
                  <a:pt x="7404097" y="0"/>
                </a:lnTo>
                <a:lnTo>
                  <a:pt x="7404097" y="134140"/>
                </a:lnTo>
                <a:lnTo>
                  <a:pt x="0" y="1341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4"/>
            <a:stretch>
              <a:fillRect l="0" t="0" r="0" b="0"/>
            </a:stretch>
          </a:blipFill>
        </p:spPr>
      </p:sp>
      <p:sp>
        <p:nvSpPr>
          <p:cNvPr name="Freeform 4" id="4"/>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5"/>
            <a:stretch>
              <a:fillRect l="0" t="0" r="0" b="0"/>
            </a:stretch>
          </a:blipFill>
        </p:spPr>
      </p:sp>
      <p:sp>
        <p:nvSpPr>
          <p:cNvPr name="Freeform 5" id="5"/>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6"/>
            <a:stretch>
              <a:fillRect l="0" t="0" r="0" b="0"/>
            </a:stretch>
          </a:blipFill>
        </p:spPr>
      </p:sp>
      <p:sp>
        <p:nvSpPr>
          <p:cNvPr name="Freeform 6" id="6"/>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7"/>
            <a:stretch>
              <a:fillRect l="0" t="0" r="0" b="0"/>
            </a:stretch>
          </a:blipFill>
        </p:spPr>
      </p:sp>
      <p:sp>
        <p:nvSpPr>
          <p:cNvPr name="TextBox 7" id="7"/>
          <p:cNvSpPr txBox="true"/>
          <p:nvPr/>
        </p:nvSpPr>
        <p:spPr>
          <a:xfrm rot="0">
            <a:off x="1028700" y="2177399"/>
            <a:ext cx="15973913" cy="6509676"/>
          </a:xfrm>
          <a:prstGeom prst="rect">
            <a:avLst/>
          </a:prstGeom>
        </p:spPr>
        <p:txBody>
          <a:bodyPr anchor="t" rtlCol="false" tIns="0" lIns="0" bIns="0" rIns="0">
            <a:spAutoFit/>
          </a:bodyPr>
          <a:lstStyle/>
          <a:p>
            <a:pPr>
              <a:lnSpc>
                <a:spcPts val="8632"/>
              </a:lnSpc>
            </a:pPr>
            <a:r>
              <a:rPr lang="en-US" sz="5508" spc="110">
                <a:solidFill>
                  <a:srgbClr val="000000"/>
                </a:solidFill>
                <a:latin typeface="Clear Sans"/>
              </a:rPr>
              <a:t>Use Machine Learning and Deep Learning models to detect brain tumours in MRI/CT scan images with improved accuracy and also to identify and detect possible symptoms of brain tumours very early.</a:t>
            </a:r>
          </a:p>
          <a:p>
            <a:pPr algn="l">
              <a:lnSpc>
                <a:spcPts val="8632"/>
              </a:lnSpc>
            </a:pPr>
          </a:p>
        </p:txBody>
      </p:sp>
      <p:sp>
        <p:nvSpPr>
          <p:cNvPr name="TextBox 8" id="8"/>
          <p:cNvSpPr txBox="true"/>
          <p:nvPr/>
        </p:nvSpPr>
        <p:spPr>
          <a:xfrm rot="0">
            <a:off x="622336" y="779596"/>
            <a:ext cx="7340594" cy="844563"/>
          </a:xfrm>
          <a:prstGeom prst="rect">
            <a:avLst/>
          </a:prstGeom>
        </p:spPr>
        <p:txBody>
          <a:bodyPr anchor="t" rtlCol="false" tIns="0" lIns="0" bIns="0" rIns="0">
            <a:spAutoFit/>
          </a:bodyPr>
          <a:lstStyle/>
          <a:p>
            <a:pPr algn="l">
              <a:lnSpc>
                <a:spcPts val="6999"/>
              </a:lnSpc>
            </a:pPr>
            <a:r>
              <a:rPr lang="en-US" sz="4999" spc="79">
                <a:solidFill>
                  <a:srgbClr val="000000"/>
                </a:solidFill>
                <a:latin typeface="Montserrat 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7962930" y="1624159"/>
            <a:ext cx="7404097" cy="134141"/>
          </a:xfrm>
          <a:custGeom>
            <a:avLst/>
            <a:gdLst/>
            <a:ahLst/>
            <a:cxnLst/>
            <a:rect r="r" b="b" t="t" l="l"/>
            <a:pathLst>
              <a:path h="134141" w="7404097">
                <a:moveTo>
                  <a:pt x="0" y="0"/>
                </a:moveTo>
                <a:lnTo>
                  <a:pt x="7404097" y="0"/>
                </a:lnTo>
                <a:lnTo>
                  <a:pt x="7404097" y="134140"/>
                </a:lnTo>
                <a:lnTo>
                  <a:pt x="0" y="1341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4"/>
            <a:stretch>
              <a:fillRect l="0" t="0" r="0" b="0"/>
            </a:stretch>
          </a:blipFill>
        </p:spPr>
      </p:sp>
      <p:sp>
        <p:nvSpPr>
          <p:cNvPr name="Freeform 4" id="4"/>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5"/>
            <a:stretch>
              <a:fillRect l="0" t="0" r="0" b="0"/>
            </a:stretch>
          </a:blipFill>
        </p:spPr>
      </p:sp>
      <p:sp>
        <p:nvSpPr>
          <p:cNvPr name="Freeform 5" id="5"/>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6"/>
            <a:stretch>
              <a:fillRect l="0" t="0" r="0" b="0"/>
            </a:stretch>
          </a:blipFill>
        </p:spPr>
      </p:sp>
      <p:sp>
        <p:nvSpPr>
          <p:cNvPr name="Freeform 6" id="6"/>
          <p:cNvSpPr/>
          <p:nvPr/>
        </p:nvSpPr>
        <p:spPr>
          <a:xfrm flipH="false" flipV="false" rot="0">
            <a:off x="-246926" y="252685"/>
            <a:ext cx="18534926" cy="10424858"/>
          </a:xfrm>
          <a:custGeom>
            <a:avLst/>
            <a:gdLst/>
            <a:ahLst/>
            <a:cxnLst/>
            <a:rect r="r" b="b" t="t" l="l"/>
            <a:pathLst>
              <a:path h="10424858" w="18534926">
                <a:moveTo>
                  <a:pt x="0" y="0"/>
                </a:moveTo>
                <a:lnTo>
                  <a:pt x="18534926" y="0"/>
                </a:lnTo>
                <a:lnTo>
                  <a:pt x="18534926" y="10424858"/>
                </a:lnTo>
                <a:lnTo>
                  <a:pt x="0" y="10424858"/>
                </a:lnTo>
                <a:lnTo>
                  <a:pt x="0" y="0"/>
                </a:lnTo>
                <a:close/>
              </a:path>
            </a:pathLst>
          </a:custGeom>
          <a:blipFill>
            <a:blip r:embed="rId7"/>
            <a:stretch>
              <a:fillRect l="0" t="-2979" r="-8394" b="-2979"/>
            </a:stretch>
          </a:blipFill>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3091B6"/>
        </a:solidFill>
      </p:bgPr>
    </p:bg>
    <p:spTree>
      <p:nvGrpSpPr>
        <p:cNvPr id="1" name=""/>
        <p:cNvGrpSpPr/>
        <p:nvPr/>
      </p:nvGrpSpPr>
      <p:grpSpPr>
        <a:xfrm>
          <a:off x="0" y="0"/>
          <a:ext cx="0" cy="0"/>
          <a:chOff x="0" y="0"/>
          <a:chExt cx="0" cy="0"/>
        </a:xfrm>
      </p:grpSpPr>
      <p:sp>
        <p:nvSpPr>
          <p:cNvPr name="TextBox 2" id="2"/>
          <p:cNvSpPr txBox="true"/>
          <p:nvPr/>
        </p:nvSpPr>
        <p:spPr>
          <a:xfrm rot="0">
            <a:off x="1028700" y="2485969"/>
            <a:ext cx="15097490" cy="5833770"/>
          </a:xfrm>
          <a:prstGeom prst="rect">
            <a:avLst/>
          </a:prstGeom>
        </p:spPr>
        <p:txBody>
          <a:bodyPr anchor="t" rtlCol="false" tIns="0" lIns="0" bIns="0" rIns="0">
            <a:spAutoFit/>
          </a:bodyPr>
          <a:lstStyle/>
          <a:p>
            <a:pPr algn="ctr">
              <a:lnSpc>
                <a:spcPts val="6628"/>
              </a:lnSpc>
              <a:spcBef>
                <a:spcPct val="0"/>
              </a:spcBef>
            </a:pPr>
            <a:r>
              <a:rPr lang="en-US" sz="4230" spc="84">
                <a:solidFill>
                  <a:srgbClr val="000000"/>
                </a:solidFill>
                <a:latin typeface="Clear Sans"/>
              </a:rPr>
              <a:t>Our aim is to increase the accuracy of existing Brain Tumour Detection models by experimenting with more expansive datasets and newer and cutting edge image segmentation model architectures along with use-case optimized deep learning algorithms. We also aim to work on identifying early symptoms of brain tumours and how we can detect them using Machine Learning.</a:t>
            </a:r>
          </a:p>
        </p:txBody>
      </p:sp>
      <p:sp>
        <p:nvSpPr>
          <p:cNvPr name="TextBox 3" id="3"/>
          <p:cNvSpPr txBox="true"/>
          <p:nvPr/>
        </p:nvSpPr>
        <p:spPr>
          <a:xfrm rot="0">
            <a:off x="-458903" y="933450"/>
            <a:ext cx="456852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Aim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2"/>
            <a:stretch>
              <a:fillRect l="0" t="0" r="0" b="0"/>
            </a:stretch>
          </a:blipFill>
        </p:spPr>
      </p:sp>
      <p:sp>
        <p:nvSpPr>
          <p:cNvPr name="Freeform 3" id="3"/>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3"/>
            <a:stretch>
              <a:fillRect l="0" t="0" r="0" b="0"/>
            </a:stretch>
          </a:blipFill>
        </p:spPr>
      </p:sp>
      <p:sp>
        <p:nvSpPr>
          <p:cNvPr name="Freeform 4" id="4"/>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4"/>
            <a:stretch>
              <a:fillRect l="0" t="0" r="0" b="0"/>
            </a:stretch>
          </a:blipFill>
        </p:spPr>
      </p:sp>
      <p:sp>
        <p:nvSpPr>
          <p:cNvPr name="Freeform 5" id="5"/>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5"/>
            <a:stretch>
              <a:fillRect l="0" t="0" r="0" b="0"/>
            </a:stretch>
          </a:blipFill>
        </p:spPr>
      </p:sp>
      <p:sp>
        <p:nvSpPr>
          <p:cNvPr name="TextBox 6" id="6"/>
          <p:cNvSpPr txBox="true"/>
          <p:nvPr/>
        </p:nvSpPr>
        <p:spPr>
          <a:xfrm rot="0">
            <a:off x="947940" y="728245"/>
            <a:ext cx="537160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Implementation</a:t>
            </a:r>
          </a:p>
        </p:txBody>
      </p:sp>
      <p:sp>
        <p:nvSpPr>
          <p:cNvPr name="TextBox 7" id="7"/>
          <p:cNvSpPr txBox="true"/>
          <p:nvPr/>
        </p:nvSpPr>
        <p:spPr>
          <a:xfrm rot="0">
            <a:off x="947940" y="1873619"/>
            <a:ext cx="16692360" cy="7346581"/>
          </a:xfrm>
          <a:prstGeom prst="rect">
            <a:avLst/>
          </a:prstGeom>
        </p:spPr>
        <p:txBody>
          <a:bodyPr anchor="t" rtlCol="false" tIns="0" lIns="0" bIns="0" rIns="0">
            <a:spAutoFit/>
          </a:bodyPr>
          <a:lstStyle/>
          <a:p>
            <a:pPr>
              <a:lnSpc>
                <a:spcPts val="5298"/>
              </a:lnSpc>
              <a:spcBef>
                <a:spcPct val="0"/>
              </a:spcBef>
            </a:pPr>
            <a:r>
              <a:rPr lang="en-US" sz="3381" spc="67">
                <a:solidFill>
                  <a:srgbClr val="000000"/>
                </a:solidFill>
                <a:latin typeface="Clear Sans"/>
              </a:rPr>
              <a:t>We e</a:t>
            </a:r>
            <a:r>
              <a:rPr lang="en-US" sz="3381" spc="67">
                <a:solidFill>
                  <a:srgbClr val="000000"/>
                </a:solidFill>
                <a:latin typeface="Clear Sans"/>
              </a:rPr>
              <a:t>xplored multiple semantic and instance segmentation models (YOLOv8, SAM, FastSAM, etc.) and tried to train multiple datasets on them to figure out the model that gives the most accuracy. We found out that YOLOv8-seg is the only model that we have found so far that can be trained and finetuned for segmentation and therefore provides the best accuracy. We also tried to use a dataset called BraTS dataset to train our yolov8seg model but it is in .h5 files. We managed to convert those .h5 files to .nii files and view them, they are 3D images with a lot of statistics of MRIs of brain images. We are now trying to find a way to train our yolov8seg model on the 5GB BraTS dataset. </a:t>
            </a:r>
            <a:r>
              <a:rPr lang="en-US" sz="3381" spc="67">
                <a:solidFill>
                  <a:srgbClr val="000000"/>
                </a:solidFill>
                <a:latin typeface="Clear Sans Bold"/>
              </a:rPr>
              <a:t>Currently we have trained our yolov8seg model on a Brain Tumour Detection dataset curated by Celebal we found on roboflow. We have achieved 92.9% accuracy (0.929 mAP50)</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2"/>
            <a:stretch>
              <a:fillRect l="0" t="0" r="0" b="0"/>
            </a:stretch>
          </a:blipFill>
        </p:spPr>
      </p:sp>
      <p:sp>
        <p:nvSpPr>
          <p:cNvPr name="Freeform 3" id="3"/>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3"/>
            <a:stretch>
              <a:fillRect l="0" t="0" r="0" b="0"/>
            </a:stretch>
          </a:blipFill>
        </p:spPr>
      </p:sp>
      <p:sp>
        <p:nvSpPr>
          <p:cNvPr name="Freeform 4" id="4"/>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4"/>
            <a:stretch>
              <a:fillRect l="0" t="0" r="0" b="0"/>
            </a:stretch>
          </a:blipFill>
        </p:spPr>
      </p:sp>
      <p:sp>
        <p:nvSpPr>
          <p:cNvPr name="Freeform 5" id="5"/>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5"/>
            <a:stretch>
              <a:fillRect l="0" t="0" r="0" b="0"/>
            </a:stretch>
          </a:blipFill>
        </p:spPr>
      </p:sp>
      <p:sp>
        <p:nvSpPr>
          <p:cNvPr name="Freeform 6" id="6"/>
          <p:cNvSpPr/>
          <p:nvPr/>
        </p:nvSpPr>
        <p:spPr>
          <a:xfrm flipH="false" flipV="false" rot="0">
            <a:off x="926592" y="2873594"/>
            <a:ext cx="3189197" cy="3862472"/>
          </a:xfrm>
          <a:custGeom>
            <a:avLst/>
            <a:gdLst/>
            <a:ahLst/>
            <a:cxnLst/>
            <a:rect r="r" b="b" t="t" l="l"/>
            <a:pathLst>
              <a:path h="3862472" w="3189197">
                <a:moveTo>
                  <a:pt x="0" y="0"/>
                </a:moveTo>
                <a:lnTo>
                  <a:pt x="3189197" y="0"/>
                </a:lnTo>
                <a:lnTo>
                  <a:pt x="3189197" y="3862471"/>
                </a:lnTo>
                <a:lnTo>
                  <a:pt x="0" y="3862471"/>
                </a:lnTo>
                <a:lnTo>
                  <a:pt x="0" y="0"/>
                </a:lnTo>
                <a:close/>
              </a:path>
            </a:pathLst>
          </a:custGeom>
          <a:blipFill>
            <a:blip r:embed="rId6"/>
            <a:stretch>
              <a:fillRect l="0" t="0" r="0" b="0"/>
            </a:stretch>
          </a:blipFill>
        </p:spPr>
      </p:sp>
      <p:sp>
        <p:nvSpPr>
          <p:cNvPr name="Freeform 7" id="7"/>
          <p:cNvSpPr/>
          <p:nvPr/>
        </p:nvSpPr>
        <p:spPr>
          <a:xfrm flipH="false" flipV="false" rot="0">
            <a:off x="4415635" y="2873594"/>
            <a:ext cx="3807814" cy="3862472"/>
          </a:xfrm>
          <a:custGeom>
            <a:avLst/>
            <a:gdLst/>
            <a:ahLst/>
            <a:cxnLst/>
            <a:rect r="r" b="b" t="t" l="l"/>
            <a:pathLst>
              <a:path h="3862472" w="3807814">
                <a:moveTo>
                  <a:pt x="0" y="0"/>
                </a:moveTo>
                <a:lnTo>
                  <a:pt x="3807814" y="0"/>
                </a:lnTo>
                <a:lnTo>
                  <a:pt x="3807814" y="3862471"/>
                </a:lnTo>
                <a:lnTo>
                  <a:pt x="0" y="3862471"/>
                </a:lnTo>
                <a:lnTo>
                  <a:pt x="0" y="0"/>
                </a:lnTo>
                <a:close/>
              </a:path>
            </a:pathLst>
          </a:custGeom>
          <a:blipFill>
            <a:blip r:embed="rId7"/>
            <a:stretch>
              <a:fillRect l="0" t="0" r="0" b="0"/>
            </a:stretch>
          </a:blipFill>
        </p:spPr>
      </p:sp>
      <p:sp>
        <p:nvSpPr>
          <p:cNvPr name="Freeform 8" id="8"/>
          <p:cNvSpPr/>
          <p:nvPr/>
        </p:nvSpPr>
        <p:spPr>
          <a:xfrm flipH="false" flipV="false" rot="0">
            <a:off x="9144000" y="3202112"/>
            <a:ext cx="3864038" cy="4679780"/>
          </a:xfrm>
          <a:custGeom>
            <a:avLst/>
            <a:gdLst/>
            <a:ahLst/>
            <a:cxnLst/>
            <a:rect r="r" b="b" t="t" l="l"/>
            <a:pathLst>
              <a:path h="4679780" w="3864038">
                <a:moveTo>
                  <a:pt x="0" y="0"/>
                </a:moveTo>
                <a:lnTo>
                  <a:pt x="3864038" y="0"/>
                </a:lnTo>
                <a:lnTo>
                  <a:pt x="3864038" y="4679780"/>
                </a:lnTo>
                <a:lnTo>
                  <a:pt x="0" y="4679780"/>
                </a:lnTo>
                <a:lnTo>
                  <a:pt x="0" y="0"/>
                </a:lnTo>
                <a:close/>
              </a:path>
            </a:pathLst>
          </a:custGeom>
          <a:blipFill>
            <a:blip r:embed="rId8"/>
            <a:stretch>
              <a:fillRect l="0" t="0" r="0" b="0"/>
            </a:stretch>
          </a:blipFill>
        </p:spPr>
      </p:sp>
      <p:sp>
        <p:nvSpPr>
          <p:cNvPr name="Freeform 9" id="9"/>
          <p:cNvSpPr/>
          <p:nvPr/>
        </p:nvSpPr>
        <p:spPr>
          <a:xfrm flipH="false" flipV="false" rot="0">
            <a:off x="13603404" y="3202112"/>
            <a:ext cx="4303596" cy="4365370"/>
          </a:xfrm>
          <a:custGeom>
            <a:avLst/>
            <a:gdLst/>
            <a:ahLst/>
            <a:cxnLst/>
            <a:rect r="r" b="b" t="t" l="l"/>
            <a:pathLst>
              <a:path h="4365370" w="4303596">
                <a:moveTo>
                  <a:pt x="0" y="0"/>
                </a:moveTo>
                <a:lnTo>
                  <a:pt x="4303596" y="0"/>
                </a:lnTo>
                <a:lnTo>
                  <a:pt x="4303596" y="4365370"/>
                </a:lnTo>
                <a:lnTo>
                  <a:pt x="0" y="4365370"/>
                </a:lnTo>
                <a:lnTo>
                  <a:pt x="0" y="0"/>
                </a:lnTo>
                <a:close/>
              </a:path>
            </a:pathLst>
          </a:custGeom>
          <a:blipFill>
            <a:blip r:embed="rId9"/>
            <a:stretch>
              <a:fillRect l="0" t="0" r="0" b="0"/>
            </a:stretch>
          </a:blipFill>
        </p:spPr>
      </p:sp>
      <p:sp>
        <p:nvSpPr>
          <p:cNvPr name="TextBox 10" id="10"/>
          <p:cNvSpPr txBox="true"/>
          <p:nvPr/>
        </p:nvSpPr>
        <p:spPr>
          <a:xfrm rot="0">
            <a:off x="947940" y="728245"/>
            <a:ext cx="537160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Implementation</a:t>
            </a:r>
          </a:p>
        </p:txBody>
      </p:sp>
      <p:sp>
        <p:nvSpPr>
          <p:cNvPr name="TextBox 11" id="11"/>
          <p:cNvSpPr txBox="true"/>
          <p:nvPr/>
        </p:nvSpPr>
        <p:spPr>
          <a:xfrm rot="0">
            <a:off x="947940" y="1873619"/>
            <a:ext cx="5793415" cy="628499"/>
          </a:xfrm>
          <a:prstGeom prst="rect">
            <a:avLst/>
          </a:prstGeom>
        </p:spPr>
        <p:txBody>
          <a:bodyPr anchor="t" rtlCol="false" tIns="0" lIns="0" bIns="0" rIns="0">
            <a:spAutoFit/>
          </a:bodyPr>
          <a:lstStyle/>
          <a:p>
            <a:pPr>
              <a:lnSpc>
                <a:spcPts val="5298"/>
              </a:lnSpc>
              <a:spcBef>
                <a:spcPct val="0"/>
              </a:spcBef>
            </a:pPr>
            <a:r>
              <a:rPr lang="en-US" sz="3381" spc="67">
                <a:solidFill>
                  <a:srgbClr val="000000"/>
                </a:solidFill>
                <a:latin typeface="Clear Sans"/>
              </a:rPr>
              <a:t>YOLOv8-seg before training:</a:t>
            </a:r>
          </a:p>
        </p:txBody>
      </p:sp>
      <p:sp>
        <p:nvSpPr>
          <p:cNvPr name="TextBox 12" id="12"/>
          <p:cNvSpPr txBox="true"/>
          <p:nvPr/>
        </p:nvSpPr>
        <p:spPr>
          <a:xfrm rot="0">
            <a:off x="9144000" y="1873619"/>
            <a:ext cx="5793415" cy="628499"/>
          </a:xfrm>
          <a:prstGeom prst="rect">
            <a:avLst/>
          </a:prstGeom>
        </p:spPr>
        <p:txBody>
          <a:bodyPr anchor="t" rtlCol="false" tIns="0" lIns="0" bIns="0" rIns="0">
            <a:spAutoFit/>
          </a:bodyPr>
          <a:lstStyle/>
          <a:p>
            <a:pPr>
              <a:lnSpc>
                <a:spcPts val="5298"/>
              </a:lnSpc>
              <a:spcBef>
                <a:spcPct val="0"/>
              </a:spcBef>
            </a:pPr>
            <a:r>
              <a:rPr lang="en-US" sz="3381" spc="67">
                <a:solidFill>
                  <a:srgbClr val="000000"/>
                </a:solidFill>
                <a:latin typeface="Clear Sans"/>
              </a:rPr>
              <a:t>SAM before training: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2"/>
            <a:stretch>
              <a:fillRect l="0" t="0" r="0" b="0"/>
            </a:stretch>
          </a:blipFill>
        </p:spPr>
      </p:sp>
      <p:sp>
        <p:nvSpPr>
          <p:cNvPr name="Freeform 3" id="3"/>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3"/>
            <a:stretch>
              <a:fillRect l="0" t="0" r="0" b="0"/>
            </a:stretch>
          </a:blipFill>
        </p:spPr>
      </p:sp>
      <p:sp>
        <p:nvSpPr>
          <p:cNvPr name="Freeform 4" id="4"/>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4"/>
            <a:stretch>
              <a:fillRect l="0" t="0" r="0" b="0"/>
            </a:stretch>
          </a:blipFill>
        </p:spPr>
      </p:sp>
      <p:sp>
        <p:nvSpPr>
          <p:cNvPr name="Freeform 5" id="5"/>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5"/>
            <a:stretch>
              <a:fillRect l="0" t="0" r="0" b="0"/>
            </a:stretch>
          </a:blipFill>
        </p:spPr>
      </p:sp>
      <p:sp>
        <p:nvSpPr>
          <p:cNvPr name="Freeform 6" id="6"/>
          <p:cNvSpPr/>
          <p:nvPr/>
        </p:nvSpPr>
        <p:spPr>
          <a:xfrm flipH="false" flipV="false" rot="0">
            <a:off x="1028700" y="3480238"/>
            <a:ext cx="5778062" cy="5778062"/>
          </a:xfrm>
          <a:custGeom>
            <a:avLst/>
            <a:gdLst/>
            <a:ahLst/>
            <a:cxnLst/>
            <a:rect r="r" b="b" t="t" l="l"/>
            <a:pathLst>
              <a:path h="5778062" w="5778062">
                <a:moveTo>
                  <a:pt x="0" y="0"/>
                </a:moveTo>
                <a:lnTo>
                  <a:pt x="5778062" y="0"/>
                </a:lnTo>
                <a:lnTo>
                  <a:pt x="5778062" y="5778062"/>
                </a:lnTo>
                <a:lnTo>
                  <a:pt x="0" y="5778062"/>
                </a:lnTo>
                <a:lnTo>
                  <a:pt x="0" y="0"/>
                </a:lnTo>
                <a:close/>
              </a:path>
            </a:pathLst>
          </a:custGeom>
          <a:blipFill>
            <a:blip r:embed="rId6"/>
            <a:stretch>
              <a:fillRect l="0" t="0" r="0" b="0"/>
            </a:stretch>
          </a:blipFill>
        </p:spPr>
      </p:sp>
      <p:sp>
        <p:nvSpPr>
          <p:cNvPr name="Freeform 7" id="7"/>
          <p:cNvSpPr/>
          <p:nvPr/>
        </p:nvSpPr>
        <p:spPr>
          <a:xfrm flipH="false" flipV="false" rot="0">
            <a:off x="7176308" y="3359589"/>
            <a:ext cx="5815238" cy="5898711"/>
          </a:xfrm>
          <a:custGeom>
            <a:avLst/>
            <a:gdLst/>
            <a:ahLst/>
            <a:cxnLst/>
            <a:rect r="r" b="b" t="t" l="l"/>
            <a:pathLst>
              <a:path h="5898711" w="5815238">
                <a:moveTo>
                  <a:pt x="0" y="0"/>
                </a:moveTo>
                <a:lnTo>
                  <a:pt x="5815239" y="0"/>
                </a:lnTo>
                <a:lnTo>
                  <a:pt x="5815239" y="5898711"/>
                </a:lnTo>
                <a:lnTo>
                  <a:pt x="0" y="5898711"/>
                </a:lnTo>
                <a:lnTo>
                  <a:pt x="0" y="0"/>
                </a:lnTo>
                <a:close/>
              </a:path>
            </a:pathLst>
          </a:custGeom>
          <a:blipFill>
            <a:blip r:embed="rId7"/>
            <a:stretch>
              <a:fillRect l="0" t="0" r="0" b="0"/>
            </a:stretch>
          </a:blipFill>
        </p:spPr>
      </p:sp>
      <p:sp>
        <p:nvSpPr>
          <p:cNvPr name="TextBox 8" id="8"/>
          <p:cNvSpPr txBox="true"/>
          <p:nvPr/>
        </p:nvSpPr>
        <p:spPr>
          <a:xfrm rot="0">
            <a:off x="947940" y="728245"/>
            <a:ext cx="537160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Implementation</a:t>
            </a:r>
          </a:p>
        </p:txBody>
      </p:sp>
      <p:sp>
        <p:nvSpPr>
          <p:cNvPr name="TextBox 9" id="9"/>
          <p:cNvSpPr txBox="true"/>
          <p:nvPr/>
        </p:nvSpPr>
        <p:spPr>
          <a:xfrm rot="0">
            <a:off x="947940" y="1873619"/>
            <a:ext cx="5793415" cy="628499"/>
          </a:xfrm>
          <a:prstGeom prst="rect">
            <a:avLst/>
          </a:prstGeom>
        </p:spPr>
        <p:txBody>
          <a:bodyPr anchor="t" rtlCol="false" tIns="0" lIns="0" bIns="0" rIns="0">
            <a:spAutoFit/>
          </a:bodyPr>
          <a:lstStyle/>
          <a:p>
            <a:pPr>
              <a:lnSpc>
                <a:spcPts val="5298"/>
              </a:lnSpc>
              <a:spcBef>
                <a:spcPct val="0"/>
              </a:spcBef>
            </a:pPr>
            <a:r>
              <a:rPr lang="en-US" sz="3381" spc="67">
                <a:solidFill>
                  <a:srgbClr val="000000"/>
                </a:solidFill>
                <a:latin typeface="Clear Sans"/>
              </a:rPr>
              <a:t>YOLOv8-seg after training: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2"/>
            <a:stretch>
              <a:fillRect l="0" t="0" r="0" b="0"/>
            </a:stretch>
          </a:blipFill>
        </p:spPr>
      </p:sp>
      <p:sp>
        <p:nvSpPr>
          <p:cNvPr name="Freeform 3" id="3"/>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3"/>
            <a:stretch>
              <a:fillRect l="0" t="0" r="0" b="0"/>
            </a:stretch>
          </a:blipFill>
        </p:spPr>
      </p:sp>
      <p:sp>
        <p:nvSpPr>
          <p:cNvPr name="Freeform 4" id="4"/>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4"/>
            <a:stretch>
              <a:fillRect l="0" t="0" r="0" b="0"/>
            </a:stretch>
          </a:blipFill>
        </p:spPr>
      </p:sp>
      <p:sp>
        <p:nvSpPr>
          <p:cNvPr name="Freeform 5" id="5"/>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5"/>
            <a:stretch>
              <a:fillRect l="0" t="0" r="0" b="0"/>
            </a:stretch>
          </a:blipFill>
        </p:spPr>
      </p:sp>
      <p:sp>
        <p:nvSpPr>
          <p:cNvPr name="Freeform 6" id="6"/>
          <p:cNvSpPr/>
          <p:nvPr/>
        </p:nvSpPr>
        <p:spPr>
          <a:xfrm flipH="false" flipV="false" rot="0">
            <a:off x="523536" y="2873594"/>
            <a:ext cx="17186615" cy="3029438"/>
          </a:xfrm>
          <a:custGeom>
            <a:avLst/>
            <a:gdLst/>
            <a:ahLst/>
            <a:cxnLst/>
            <a:rect r="r" b="b" t="t" l="l"/>
            <a:pathLst>
              <a:path h="3029438" w="17186615">
                <a:moveTo>
                  <a:pt x="0" y="0"/>
                </a:moveTo>
                <a:lnTo>
                  <a:pt x="17186616" y="0"/>
                </a:lnTo>
                <a:lnTo>
                  <a:pt x="17186616" y="3029437"/>
                </a:lnTo>
                <a:lnTo>
                  <a:pt x="0" y="3029437"/>
                </a:lnTo>
                <a:lnTo>
                  <a:pt x="0" y="0"/>
                </a:lnTo>
                <a:close/>
              </a:path>
            </a:pathLst>
          </a:custGeom>
          <a:blipFill>
            <a:blip r:embed="rId6"/>
            <a:stretch>
              <a:fillRect l="0" t="0" r="0" b="0"/>
            </a:stretch>
          </a:blipFill>
        </p:spPr>
      </p:sp>
      <p:sp>
        <p:nvSpPr>
          <p:cNvPr name="TextBox 7" id="7"/>
          <p:cNvSpPr txBox="true"/>
          <p:nvPr/>
        </p:nvSpPr>
        <p:spPr>
          <a:xfrm rot="0">
            <a:off x="947940" y="728245"/>
            <a:ext cx="5371602" cy="892806"/>
          </a:xfrm>
          <a:prstGeom prst="rect">
            <a:avLst/>
          </a:prstGeom>
        </p:spPr>
        <p:txBody>
          <a:bodyPr anchor="t" rtlCol="false" tIns="0" lIns="0" bIns="0" rIns="0">
            <a:spAutoFit/>
          </a:bodyPr>
          <a:lstStyle/>
          <a:p>
            <a:pPr algn="ctr">
              <a:lnSpc>
                <a:spcPts val="7363"/>
              </a:lnSpc>
            </a:pPr>
            <a:r>
              <a:rPr lang="en-US" sz="5259">
                <a:solidFill>
                  <a:srgbClr val="000000"/>
                </a:solidFill>
                <a:latin typeface="Canva Sans 2 Bold"/>
              </a:rPr>
              <a:t>Results</a:t>
            </a:r>
          </a:p>
        </p:txBody>
      </p:sp>
      <p:sp>
        <p:nvSpPr>
          <p:cNvPr name="TextBox 8" id="8"/>
          <p:cNvSpPr txBox="true"/>
          <p:nvPr/>
        </p:nvSpPr>
        <p:spPr>
          <a:xfrm rot="0">
            <a:off x="947940" y="1873619"/>
            <a:ext cx="5793415" cy="628499"/>
          </a:xfrm>
          <a:prstGeom prst="rect">
            <a:avLst/>
          </a:prstGeom>
        </p:spPr>
        <p:txBody>
          <a:bodyPr anchor="t" rtlCol="false" tIns="0" lIns="0" bIns="0" rIns="0">
            <a:spAutoFit/>
          </a:bodyPr>
          <a:lstStyle/>
          <a:p>
            <a:pPr>
              <a:lnSpc>
                <a:spcPts val="5298"/>
              </a:lnSpc>
              <a:spcBef>
                <a:spcPct val="0"/>
              </a:spcBef>
            </a:pPr>
            <a:r>
              <a:rPr lang="en-US" sz="3381" spc="67">
                <a:solidFill>
                  <a:srgbClr val="000000"/>
                </a:solidFill>
                <a:latin typeface="Clear Sans"/>
              </a:rPr>
              <a:t>YOLOv8-seg after training:</a:t>
            </a:r>
          </a:p>
        </p:txBody>
      </p:sp>
      <p:sp>
        <p:nvSpPr>
          <p:cNvPr name="TextBox 9" id="9"/>
          <p:cNvSpPr txBox="true"/>
          <p:nvPr/>
        </p:nvSpPr>
        <p:spPr>
          <a:xfrm rot="0">
            <a:off x="4389188" y="6941256"/>
            <a:ext cx="9509623" cy="1140965"/>
          </a:xfrm>
          <a:prstGeom prst="rect">
            <a:avLst/>
          </a:prstGeom>
        </p:spPr>
        <p:txBody>
          <a:bodyPr anchor="t" rtlCol="false" tIns="0" lIns="0" bIns="0" rIns="0">
            <a:spAutoFit/>
          </a:bodyPr>
          <a:lstStyle/>
          <a:p>
            <a:pPr algn="ctr">
              <a:lnSpc>
                <a:spcPts val="9576"/>
              </a:lnSpc>
              <a:spcBef>
                <a:spcPct val="0"/>
              </a:spcBef>
            </a:pPr>
            <a:r>
              <a:rPr lang="en-US" sz="6111" spc="122" u="sng">
                <a:solidFill>
                  <a:srgbClr val="FFFFFF"/>
                </a:solidFill>
                <a:latin typeface="Clear Sans"/>
                <a:hlinkClick r:id="rId7" tooltip="https://colab.research.google.com/drive/1x9zxYXvR0fjQ7s_V2X21qXpnuN8yrdTz#scrollTo=xGjw3qqD6Kqk"/>
              </a:rPr>
              <a:t>Link to Training Colab File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091B6"/>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041660"/>
            <a:ext cx="7404097" cy="134141"/>
          </a:xfrm>
          <a:custGeom>
            <a:avLst/>
            <a:gdLst/>
            <a:ahLst/>
            <a:cxnLst/>
            <a:rect r="r" b="b" t="t" l="l"/>
            <a:pathLst>
              <a:path h="134141" w="7404097">
                <a:moveTo>
                  <a:pt x="0" y="0"/>
                </a:moveTo>
                <a:lnTo>
                  <a:pt x="7404097" y="0"/>
                </a:lnTo>
                <a:lnTo>
                  <a:pt x="7404097" y="134141"/>
                </a:lnTo>
                <a:lnTo>
                  <a:pt x="0" y="134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3021830"/>
            <a:ext cx="7404097" cy="134141"/>
          </a:xfrm>
          <a:custGeom>
            <a:avLst/>
            <a:gdLst/>
            <a:ahLst/>
            <a:cxnLst/>
            <a:rect r="r" b="b" t="t" l="l"/>
            <a:pathLst>
              <a:path h="134141" w="7404097">
                <a:moveTo>
                  <a:pt x="0" y="0"/>
                </a:moveTo>
                <a:lnTo>
                  <a:pt x="7404097" y="0"/>
                </a:lnTo>
                <a:lnTo>
                  <a:pt x="7404097" y="134141"/>
                </a:lnTo>
                <a:lnTo>
                  <a:pt x="0" y="134141"/>
                </a:lnTo>
                <a:lnTo>
                  <a:pt x="0" y="0"/>
                </a:lnTo>
                <a:close/>
              </a:path>
            </a:pathLst>
          </a:custGeom>
          <a:blipFill>
            <a:blip r:embed="rId2">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62847" y="3895768"/>
            <a:ext cx="76200" cy="88897"/>
          </a:xfrm>
          <a:custGeom>
            <a:avLst/>
            <a:gdLst/>
            <a:ahLst/>
            <a:cxnLst/>
            <a:rect r="r" b="b" t="t" l="l"/>
            <a:pathLst>
              <a:path h="88897" w="76200">
                <a:moveTo>
                  <a:pt x="0" y="0"/>
                </a:moveTo>
                <a:lnTo>
                  <a:pt x="76200" y="0"/>
                </a:lnTo>
                <a:lnTo>
                  <a:pt x="76200" y="88897"/>
                </a:lnTo>
                <a:lnTo>
                  <a:pt x="0" y="88897"/>
                </a:lnTo>
                <a:lnTo>
                  <a:pt x="0" y="0"/>
                </a:lnTo>
                <a:close/>
              </a:path>
            </a:pathLst>
          </a:custGeom>
          <a:blipFill>
            <a:blip r:embed="rId5"/>
            <a:stretch>
              <a:fillRect l="0" t="0" r="0" b="0"/>
            </a:stretch>
          </a:blipFill>
        </p:spPr>
      </p:sp>
      <p:sp>
        <p:nvSpPr>
          <p:cNvPr name="Freeform 5" id="5"/>
          <p:cNvSpPr/>
          <p:nvPr/>
        </p:nvSpPr>
        <p:spPr>
          <a:xfrm flipH="false" flipV="false" rot="0">
            <a:off x="1362847" y="4886368"/>
            <a:ext cx="76200" cy="63503"/>
          </a:xfrm>
          <a:custGeom>
            <a:avLst/>
            <a:gdLst/>
            <a:ahLst/>
            <a:cxnLst/>
            <a:rect r="r" b="b" t="t" l="l"/>
            <a:pathLst>
              <a:path h="63503" w="76200">
                <a:moveTo>
                  <a:pt x="0" y="0"/>
                </a:moveTo>
                <a:lnTo>
                  <a:pt x="76200" y="0"/>
                </a:lnTo>
                <a:lnTo>
                  <a:pt x="76200" y="63503"/>
                </a:lnTo>
                <a:lnTo>
                  <a:pt x="0" y="63503"/>
                </a:lnTo>
                <a:lnTo>
                  <a:pt x="0" y="0"/>
                </a:lnTo>
                <a:close/>
              </a:path>
            </a:pathLst>
          </a:custGeom>
          <a:blipFill>
            <a:blip r:embed="rId6"/>
            <a:stretch>
              <a:fillRect l="0" t="0" r="0" b="0"/>
            </a:stretch>
          </a:blipFill>
        </p:spPr>
      </p:sp>
      <p:sp>
        <p:nvSpPr>
          <p:cNvPr name="Freeform 6" id="6"/>
          <p:cNvSpPr/>
          <p:nvPr/>
        </p:nvSpPr>
        <p:spPr>
          <a:xfrm flipH="false" flipV="false" rot="0">
            <a:off x="1362847" y="5356265"/>
            <a:ext cx="76200" cy="88897"/>
          </a:xfrm>
          <a:custGeom>
            <a:avLst/>
            <a:gdLst/>
            <a:ahLst/>
            <a:cxnLst/>
            <a:rect r="r" b="b" t="t" l="l"/>
            <a:pathLst>
              <a:path h="88897" w="76200">
                <a:moveTo>
                  <a:pt x="0" y="0"/>
                </a:moveTo>
                <a:lnTo>
                  <a:pt x="76200" y="0"/>
                </a:lnTo>
                <a:lnTo>
                  <a:pt x="76200" y="88897"/>
                </a:lnTo>
                <a:lnTo>
                  <a:pt x="0" y="88897"/>
                </a:lnTo>
                <a:lnTo>
                  <a:pt x="0" y="0"/>
                </a:lnTo>
                <a:close/>
              </a:path>
            </a:pathLst>
          </a:custGeom>
          <a:blipFill>
            <a:blip r:embed="rId7"/>
            <a:stretch>
              <a:fillRect l="0" t="0" r="0" b="0"/>
            </a:stretch>
          </a:blipFill>
        </p:spPr>
      </p:sp>
      <p:sp>
        <p:nvSpPr>
          <p:cNvPr name="Freeform 7" id="7"/>
          <p:cNvSpPr/>
          <p:nvPr/>
        </p:nvSpPr>
        <p:spPr>
          <a:xfrm flipH="false" flipV="false" rot="0">
            <a:off x="1362847" y="6829468"/>
            <a:ext cx="76200" cy="63503"/>
          </a:xfrm>
          <a:custGeom>
            <a:avLst/>
            <a:gdLst/>
            <a:ahLst/>
            <a:cxnLst/>
            <a:rect r="r" b="b" t="t" l="l"/>
            <a:pathLst>
              <a:path h="63503" w="76200">
                <a:moveTo>
                  <a:pt x="0" y="0"/>
                </a:moveTo>
                <a:lnTo>
                  <a:pt x="76200" y="0"/>
                </a:lnTo>
                <a:lnTo>
                  <a:pt x="76200" y="63503"/>
                </a:lnTo>
                <a:lnTo>
                  <a:pt x="0" y="63503"/>
                </a:lnTo>
                <a:lnTo>
                  <a:pt x="0" y="0"/>
                </a:lnTo>
                <a:close/>
              </a:path>
            </a:pathLst>
          </a:custGeom>
          <a:blipFill>
            <a:blip r:embed="rId6"/>
            <a:stretch>
              <a:fillRect l="0" t="0" r="0" b="0"/>
            </a:stretch>
          </a:blipFill>
        </p:spPr>
      </p:sp>
      <p:sp>
        <p:nvSpPr>
          <p:cNvPr name="Freeform 8" id="8"/>
          <p:cNvSpPr/>
          <p:nvPr/>
        </p:nvSpPr>
        <p:spPr>
          <a:xfrm flipH="false" flipV="false" rot="0">
            <a:off x="1362847" y="7781968"/>
            <a:ext cx="76200" cy="88897"/>
          </a:xfrm>
          <a:custGeom>
            <a:avLst/>
            <a:gdLst/>
            <a:ahLst/>
            <a:cxnLst/>
            <a:rect r="r" b="b" t="t" l="l"/>
            <a:pathLst>
              <a:path h="88897" w="76200">
                <a:moveTo>
                  <a:pt x="0" y="0"/>
                </a:moveTo>
                <a:lnTo>
                  <a:pt x="76200" y="0"/>
                </a:lnTo>
                <a:lnTo>
                  <a:pt x="76200" y="88897"/>
                </a:lnTo>
                <a:lnTo>
                  <a:pt x="0" y="88897"/>
                </a:lnTo>
                <a:lnTo>
                  <a:pt x="0" y="0"/>
                </a:lnTo>
                <a:close/>
              </a:path>
            </a:pathLst>
          </a:custGeom>
          <a:blipFill>
            <a:blip r:embed="rId5"/>
            <a:stretch>
              <a:fillRect l="0" t="0" r="0" b="0"/>
            </a:stretch>
          </a:blipFill>
        </p:spPr>
      </p:sp>
      <p:sp>
        <p:nvSpPr>
          <p:cNvPr name="Freeform 9" id="9"/>
          <p:cNvSpPr/>
          <p:nvPr/>
        </p:nvSpPr>
        <p:spPr>
          <a:xfrm flipH="false" flipV="false" rot="0">
            <a:off x="17437103" y="736597"/>
            <a:ext cx="469897" cy="279397"/>
          </a:xfrm>
          <a:custGeom>
            <a:avLst/>
            <a:gdLst/>
            <a:ahLst/>
            <a:cxnLst/>
            <a:rect r="r" b="b" t="t" l="l"/>
            <a:pathLst>
              <a:path h="279397" w="469897">
                <a:moveTo>
                  <a:pt x="0" y="0"/>
                </a:moveTo>
                <a:lnTo>
                  <a:pt x="469897" y="0"/>
                </a:lnTo>
                <a:lnTo>
                  <a:pt x="469897" y="279397"/>
                </a:lnTo>
                <a:lnTo>
                  <a:pt x="0" y="279397"/>
                </a:lnTo>
                <a:lnTo>
                  <a:pt x="0" y="0"/>
                </a:lnTo>
                <a:close/>
              </a:path>
            </a:pathLst>
          </a:custGeom>
          <a:blipFill>
            <a:blip r:embed="rId8"/>
            <a:stretch>
              <a:fillRect l="0" t="0" r="0" b="0"/>
            </a:stretch>
          </a:blipFill>
        </p:spPr>
      </p:sp>
      <p:sp>
        <p:nvSpPr>
          <p:cNvPr name="Freeform 10" id="10"/>
          <p:cNvSpPr/>
          <p:nvPr/>
        </p:nvSpPr>
        <p:spPr>
          <a:xfrm flipH="false" flipV="false" rot="0">
            <a:off x="17640300" y="9512303"/>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9"/>
            <a:stretch>
              <a:fillRect l="0" t="0" r="0" b="0"/>
            </a:stretch>
          </a:blipFill>
        </p:spPr>
      </p:sp>
      <p:sp>
        <p:nvSpPr>
          <p:cNvPr name="Freeform 11" id="11"/>
          <p:cNvSpPr/>
          <p:nvPr/>
        </p:nvSpPr>
        <p:spPr>
          <a:xfrm flipH="false" flipV="false" rot="0">
            <a:off x="17640300" y="9753600"/>
            <a:ext cx="139703" cy="139703"/>
          </a:xfrm>
          <a:custGeom>
            <a:avLst/>
            <a:gdLst/>
            <a:ahLst/>
            <a:cxnLst/>
            <a:rect r="r" b="b" t="t" l="l"/>
            <a:pathLst>
              <a:path h="139703" w="139703">
                <a:moveTo>
                  <a:pt x="0" y="0"/>
                </a:moveTo>
                <a:lnTo>
                  <a:pt x="139703" y="0"/>
                </a:lnTo>
                <a:lnTo>
                  <a:pt x="139703" y="139703"/>
                </a:lnTo>
                <a:lnTo>
                  <a:pt x="0" y="139703"/>
                </a:lnTo>
                <a:lnTo>
                  <a:pt x="0" y="0"/>
                </a:lnTo>
                <a:close/>
              </a:path>
            </a:pathLst>
          </a:custGeom>
          <a:blipFill>
            <a:blip r:embed="rId10"/>
            <a:stretch>
              <a:fillRect l="0" t="0" r="0" b="0"/>
            </a:stretch>
          </a:blipFill>
        </p:spPr>
      </p:sp>
      <p:sp>
        <p:nvSpPr>
          <p:cNvPr name="Freeform 12" id="12"/>
          <p:cNvSpPr/>
          <p:nvPr/>
        </p:nvSpPr>
        <p:spPr>
          <a:xfrm flipH="false" flipV="false" rot="0">
            <a:off x="17640300" y="9296400"/>
            <a:ext cx="139703" cy="165097"/>
          </a:xfrm>
          <a:custGeom>
            <a:avLst/>
            <a:gdLst/>
            <a:ahLst/>
            <a:cxnLst/>
            <a:rect r="r" b="b" t="t" l="l"/>
            <a:pathLst>
              <a:path h="165097" w="139703">
                <a:moveTo>
                  <a:pt x="0" y="0"/>
                </a:moveTo>
                <a:lnTo>
                  <a:pt x="139703" y="0"/>
                </a:lnTo>
                <a:lnTo>
                  <a:pt x="139703" y="165097"/>
                </a:lnTo>
                <a:lnTo>
                  <a:pt x="0" y="165097"/>
                </a:lnTo>
                <a:lnTo>
                  <a:pt x="0" y="0"/>
                </a:lnTo>
                <a:close/>
              </a:path>
            </a:pathLst>
          </a:custGeom>
          <a:blipFill>
            <a:blip r:embed="rId11"/>
            <a:stretch>
              <a:fillRect l="0" t="0" r="0" b="0"/>
            </a:stretch>
          </a:blipFill>
        </p:spPr>
      </p:sp>
      <p:sp>
        <p:nvSpPr>
          <p:cNvPr name="TextBox 13" id="13"/>
          <p:cNvSpPr txBox="true"/>
          <p:nvPr/>
        </p:nvSpPr>
        <p:spPr>
          <a:xfrm rot="0">
            <a:off x="1610277" y="3650185"/>
            <a:ext cx="12876124" cy="5205794"/>
          </a:xfrm>
          <a:prstGeom prst="rect">
            <a:avLst/>
          </a:prstGeom>
        </p:spPr>
        <p:txBody>
          <a:bodyPr anchor="t" rtlCol="false" tIns="0" lIns="0" bIns="0" rIns="0">
            <a:spAutoFit/>
          </a:bodyPr>
          <a:lstStyle/>
          <a:p>
            <a:pPr algn="l">
              <a:lnSpc>
                <a:spcPts val="3750"/>
              </a:lnSpc>
            </a:pPr>
            <a:r>
              <a:rPr lang="en-US" sz="2399" spc="47">
                <a:solidFill>
                  <a:srgbClr val="000000"/>
                </a:solidFill>
                <a:latin typeface="Montserrat Light"/>
              </a:rPr>
              <a:t>Creation of an automated approach for improving, segmenting, and categorising brain tumours. </a:t>
            </a:r>
          </a:p>
          <a:p>
            <a:pPr algn="l">
              <a:lnSpc>
                <a:spcPts val="3750"/>
              </a:lnSpc>
            </a:pPr>
            <a:r>
              <a:rPr lang="en-US" sz="2399" spc="47">
                <a:solidFill>
                  <a:srgbClr val="000000"/>
                </a:solidFill>
                <a:latin typeface="Montserrat Light"/>
              </a:rPr>
              <a:t>Usage of this system by Neurosurgeons and other healthcare professionals </a:t>
            </a:r>
          </a:p>
          <a:p>
            <a:pPr algn="l">
              <a:lnSpc>
                <a:spcPts val="3750"/>
              </a:lnSpc>
            </a:pPr>
            <a:r>
              <a:rPr lang="en-US" sz="2399" spc="47">
                <a:solidFill>
                  <a:srgbClr val="000000"/>
                </a:solidFill>
                <a:latin typeface="Montserrat Light"/>
              </a:rPr>
              <a:t>The system uses computer vision, pattern analysis, and image processing techniques, and it is anticipated to increase the sensitivity, specificity, and effectiveness of screening for brain tumours. </a:t>
            </a:r>
          </a:p>
          <a:p>
            <a:pPr algn="just">
              <a:lnSpc>
                <a:spcPts val="3750"/>
              </a:lnSpc>
            </a:pPr>
            <a:r>
              <a:rPr lang="en-US" sz="2399" spc="47">
                <a:solidFill>
                  <a:srgbClr val="000000"/>
                </a:solidFill>
                <a:latin typeface="Montserrat Light"/>
              </a:rPr>
              <a:t>Medical imaging projects' main objective is to accurately and meaningfully extract information from these images with the least amount of inaccuracy. </a:t>
            </a:r>
          </a:p>
          <a:p>
            <a:pPr algn="l">
              <a:lnSpc>
                <a:spcPts val="3750"/>
              </a:lnSpc>
            </a:pPr>
            <a:r>
              <a:rPr lang="en-US" sz="2399" spc="47">
                <a:solidFill>
                  <a:srgbClr val="000000"/>
                </a:solidFill>
                <a:latin typeface="Montserrat Light"/>
              </a:rPr>
              <a:t>The development of auxiliary tools that can aid in early diagnosis or the</a:t>
            </a:r>
          </a:p>
          <a:p>
            <a:pPr algn="l">
              <a:lnSpc>
                <a:spcPts val="3750"/>
              </a:lnSpc>
            </a:pPr>
            <a:r>
              <a:rPr lang="en-US" sz="2399" spc="47">
                <a:solidFill>
                  <a:srgbClr val="000000"/>
                </a:solidFill>
                <a:latin typeface="Montserrat Light"/>
              </a:rPr>
              <a:t>monitoring of tumour identification and locations is made possible by the right combination and parameterization of the stages.</a:t>
            </a:r>
          </a:p>
        </p:txBody>
      </p:sp>
      <p:sp>
        <p:nvSpPr>
          <p:cNvPr name="TextBox 14" id="14"/>
          <p:cNvSpPr txBox="true"/>
          <p:nvPr/>
        </p:nvSpPr>
        <p:spPr>
          <a:xfrm rot="0">
            <a:off x="1092203" y="790570"/>
            <a:ext cx="8203597" cy="850668"/>
          </a:xfrm>
          <a:prstGeom prst="rect">
            <a:avLst/>
          </a:prstGeom>
        </p:spPr>
        <p:txBody>
          <a:bodyPr anchor="t" rtlCol="false" tIns="0" lIns="0" bIns="0" rIns="0">
            <a:spAutoFit/>
          </a:bodyPr>
          <a:lstStyle/>
          <a:p>
            <a:pPr algn="l">
              <a:lnSpc>
                <a:spcPts val="6999"/>
              </a:lnSpc>
            </a:pPr>
            <a:r>
              <a:rPr lang="en-US" sz="4999" spc="79">
                <a:solidFill>
                  <a:srgbClr val="000000"/>
                </a:solidFill>
                <a:latin typeface="Montserrat"/>
              </a:rPr>
              <a:t>SCOPE OF THE PROJECT</a:t>
            </a:r>
          </a:p>
        </p:txBody>
      </p:sp>
      <p:sp>
        <p:nvSpPr>
          <p:cNvPr name="TextBox 15" id="15"/>
          <p:cNvSpPr txBox="true"/>
          <p:nvPr/>
        </p:nvSpPr>
        <p:spPr>
          <a:xfrm rot="0">
            <a:off x="1092203" y="2370453"/>
            <a:ext cx="1714976" cy="392992"/>
          </a:xfrm>
          <a:prstGeom prst="rect">
            <a:avLst/>
          </a:prstGeom>
        </p:spPr>
        <p:txBody>
          <a:bodyPr anchor="t" rtlCol="false" tIns="0" lIns="0" bIns="0" rIns="0">
            <a:spAutoFit/>
          </a:bodyPr>
          <a:lstStyle/>
          <a:p>
            <a:pPr algn="l">
              <a:lnSpc>
                <a:spcPts val="3219"/>
              </a:lnSpc>
            </a:pPr>
            <a:r>
              <a:rPr lang="en-US" sz="2299" spc="275">
                <a:solidFill>
                  <a:srgbClr val="000000"/>
                </a:solidFill>
                <a:latin typeface="Anonymous Pro"/>
              </a:rPr>
              <a:t>Our Goal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DAFe1Oh61PY</dc:identifier>
  <dcterms:modified xsi:type="dcterms:W3CDTF">2011-08-01T06:04:30Z</dcterms:modified>
  <cp:revision>1</cp:revision>
  <dc:title>E0D08248-6667-482E-BF8F-6A30E2D5F4E4 (1).pdf.pdf</dc:title>
</cp:coreProperties>
</file>

<file path=docProps/thumbnail.jpeg>
</file>